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41"/>
  </p:notesMasterIdLst>
  <p:sldIdLst>
    <p:sldId id="256" r:id="rId3"/>
    <p:sldId id="257" r:id="rId4"/>
    <p:sldId id="304" r:id="rId5"/>
    <p:sldId id="306" r:id="rId6"/>
    <p:sldId id="307" r:id="rId7"/>
    <p:sldId id="308" r:id="rId8"/>
    <p:sldId id="311" r:id="rId9"/>
    <p:sldId id="312" r:id="rId10"/>
    <p:sldId id="310" r:id="rId11"/>
    <p:sldId id="313" r:id="rId12"/>
    <p:sldId id="331" r:id="rId13"/>
    <p:sldId id="332" r:id="rId14"/>
    <p:sldId id="328" r:id="rId15"/>
    <p:sldId id="329" r:id="rId16"/>
    <p:sldId id="333" r:id="rId17"/>
    <p:sldId id="334" r:id="rId18"/>
    <p:sldId id="330" r:id="rId19"/>
    <p:sldId id="315" r:id="rId20"/>
    <p:sldId id="314"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267" r:id="rId34"/>
    <p:sldId id="303" r:id="rId35"/>
    <p:sldId id="335" r:id="rId36"/>
    <p:sldId id="336" r:id="rId37"/>
    <p:sldId id="337" r:id="rId38"/>
    <p:sldId id="338" r:id="rId39"/>
    <p:sldId id="265" r:id="rId40"/>
  </p:sldIdLst>
  <p:sldSz cx="9144000" cy="5143500" type="screen16x9"/>
  <p:notesSz cx="6858000" cy="9144000"/>
  <p:embeddedFontLst>
    <p:embeddedFont>
      <p:font typeface="Proxima Nova Semibold" charset="0"/>
      <p:regular r:id="rId42"/>
      <p:bold r:id="rId43"/>
      <p:boldItalic r:id="rId44"/>
    </p:embeddedFont>
    <p:embeddedFont>
      <p:font typeface="Karla" charset="0"/>
      <p:regular r:id="rId45"/>
      <p:bold r:id="rId46"/>
      <p:italic r:id="rId47"/>
      <p:boldItalic r:id="rId48"/>
    </p:embeddedFont>
    <p:embeddedFont>
      <p:font typeface="Proxima Nova" charset="0"/>
      <p:regular r:id="rId49"/>
      <p:bold r:id="rId50"/>
      <p:italic r:id="rId51"/>
      <p:boldItalic r:id="rId52"/>
    </p:embeddedFont>
    <p:embeddedFont>
      <p:font typeface="Audiowide"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9F945C18-DC50-4A0C-B772-0B5F9BE0D4EE}">
  <a:tblStyle styleId="{9F945C18-DC50-4A0C-B772-0B5F9BE0D4E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9" d="100"/>
          <a:sy n="109" d="100"/>
        </p:scale>
        <p:origin x="-682" y="-11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73161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1caab1d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1caab1d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373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3940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906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4447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9540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9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575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034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797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774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247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1962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287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926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263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9845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121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889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244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485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931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434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400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ddd26cc8a4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ddd26cc8a4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0"/>
        <p:cNvGrpSpPr/>
        <p:nvPr/>
      </p:nvGrpSpPr>
      <p:grpSpPr>
        <a:xfrm>
          <a:off x="0" y="0"/>
          <a:ext cx="0" cy="0"/>
          <a:chOff x="0" y="0"/>
          <a:chExt cx="0" cy="0"/>
        </a:xfrm>
      </p:grpSpPr>
      <p:sp>
        <p:nvSpPr>
          <p:cNvPr id="8601" name="Google Shape;8601;g124aaebb4d0_0_17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2" name="Google Shape;8602;g124aaebb4d0_0_17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1ed1af464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1ed1af464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705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301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399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0853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564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9690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0" name="Google Shape;10;p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1625850" y="1317528"/>
            <a:ext cx="5892300" cy="23583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1625850" y="3778500"/>
            <a:ext cx="5892300" cy="473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5" name="Google Shape;15;p2"/>
          <p:cNvPicPr preferRelativeResize="0"/>
          <p:nvPr/>
        </p:nvPicPr>
        <p:blipFill>
          <a:blip r:embed="rId3">
            <a:alphaModFix amt="75000"/>
          </a:blip>
          <a:stretch>
            <a:fillRect/>
          </a:stretch>
        </p:blipFill>
        <p:spPr>
          <a:xfrm>
            <a:off x="-1011050" y="-447675"/>
            <a:ext cx="5892301" cy="364815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4261050" y="1962150"/>
            <a:ext cx="5892301" cy="3648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9" name="Google Shape;29;p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body" idx="1"/>
          </p:nvPr>
        </p:nvSpPr>
        <p:spPr>
          <a:xfrm>
            <a:off x="720000" y="1168463"/>
            <a:ext cx="7704000" cy="57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pic>
        <p:nvPicPr>
          <p:cNvPr id="33" name="Google Shape;33;p4"/>
          <p:cNvPicPr preferRelativeResize="0"/>
          <p:nvPr/>
        </p:nvPicPr>
        <p:blipFill>
          <a:blip r:embed="rId3">
            <a:alphaModFix amt="75000"/>
          </a:blip>
          <a:stretch>
            <a:fillRect/>
          </a:stretch>
        </p:blipFill>
        <p:spPr>
          <a:xfrm>
            <a:off x="-825300" y="-371475"/>
            <a:ext cx="4857272" cy="3007325"/>
          </a:xfrm>
          <a:prstGeom prst="rect">
            <a:avLst/>
          </a:prstGeom>
          <a:noFill/>
          <a:ln>
            <a:noFill/>
          </a:ln>
        </p:spPr>
      </p:pic>
      <p:pic>
        <p:nvPicPr>
          <p:cNvPr id="34" name="Google Shape;34;p4"/>
          <p:cNvPicPr preferRelativeResize="0"/>
          <p:nvPr/>
        </p:nvPicPr>
        <p:blipFill>
          <a:blip r:embed="rId3">
            <a:alphaModFix amt="75000"/>
          </a:blip>
          <a:stretch>
            <a:fillRect/>
          </a:stretch>
        </p:blipFill>
        <p:spPr>
          <a:xfrm rot="10800000">
            <a:off x="5048253" y="2398274"/>
            <a:ext cx="5095572" cy="3154876"/>
          </a:xfrm>
          <a:prstGeom prst="rect">
            <a:avLst/>
          </a:prstGeom>
          <a:noFill/>
          <a:ln>
            <a:noFill/>
          </a:ln>
        </p:spPr>
      </p:pic>
      <p:sp>
        <p:nvSpPr>
          <p:cNvPr id="35" name="Google Shape;35;p4"/>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82" name="Google Shape;82;p1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txBox="1">
            <a:spLocks noGrp="1"/>
          </p:cNvSpPr>
          <p:nvPr>
            <p:ph type="title"/>
          </p:nvPr>
        </p:nvSpPr>
        <p:spPr>
          <a:xfrm rot="300">
            <a:off x="720000" y="3295650"/>
            <a:ext cx="3433500" cy="120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88" name="Google Shape;88;p1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txBox="1">
            <a:spLocks noGrp="1"/>
          </p:cNvSpPr>
          <p:nvPr>
            <p:ph type="title" hasCustomPrompt="1"/>
          </p:nvPr>
        </p:nvSpPr>
        <p:spPr>
          <a:xfrm rot="186">
            <a:off x="977225" y="1686338"/>
            <a:ext cx="5538000" cy="1234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9600"/>
              <a:buNone/>
              <a:defRPr sz="8100"/>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92" name="Google Shape;92;p11"/>
          <p:cNvSpPr txBox="1">
            <a:spLocks noGrp="1"/>
          </p:cNvSpPr>
          <p:nvPr>
            <p:ph type="subTitle" idx="1"/>
          </p:nvPr>
        </p:nvSpPr>
        <p:spPr>
          <a:xfrm>
            <a:off x="977225" y="2821638"/>
            <a:ext cx="5538000" cy="4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8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pic>
        <p:nvPicPr>
          <p:cNvPr id="93" name="Google Shape;93;p11"/>
          <p:cNvPicPr preferRelativeResize="0"/>
          <p:nvPr/>
        </p:nvPicPr>
        <p:blipFill rotWithShape="1">
          <a:blip r:embed="rId3">
            <a:alphaModFix amt="75000"/>
          </a:blip>
          <a:srcRect/>
          <a:stretch/>
        </p:blipFill>
        <p:spPr>
          <a:xfrm rot="6015032">
            <a:off x="3802652" y="445901"/>
            <a:ext cx="7113000" cy="4404125"/>
          </a:xfrm>
          <a:prstGeom prst="rect">
            <a:avLst/>
          </a:prstGeom>
          <a:noFill/>
          <a:ln>
            <a:noFill/>
          </a:ln>
        </p:spPr>
      </p:pic>
      <p:pic>
        <p:nvPicPr>
          <p:cNvPr id="94" name="Google Shape;94;p11"/>
          <p:cNvPicPr preferRelativeResize="0"/>
          <p:nvPr/>
        </p:nvPicPr>
        <p:blipFill rotWithShape="1">
          <a:blip r:embed="rId3">
            <a:alphaModFix amt="75000"/>
          </a:blip>
          <a:srcRect l="-60" t="537"/>
          <a:stretch/>
        </p:blipFill>
        <p:spPr>
          <a:xfrm rot="-5399997">
            <a:off x="-1590800" y="1404054"/>
            <a:ext cx="5772273" cy="35528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59" name="Google Shape;259;p2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 name="Google Shape;262;p25"/>
          <p:cNvPicPr preferRelativeResize="0"/>
          <p:nvPr/>
        </p:nvPicPr>
        <p:blipFill rotWithShape="1">
          <a:blip r:embed="rId3">
            <a:alphaModFix amt="75000"/>
          </a:blip>
          <a:srcRect l="23664" t="13299"/>
          <a:stretch/>
        </p:blipFill>
        <p:spPr>
          <a:xfrm>
            <a:off x="9525" y="-156200"/>
            <a:ext cx="4171950" cy="2933699"/>
          </a:xfrm>
          <a:prstGeom prst="rect">
            <a:avLst/>
          </a:prstGeom>
          <a:noFill/>
          <a:ln>
            <a:noFill/>
          </a:ln>
        </p:spPr>
      </p:pic>
      <p:pic>
        <p:nvPicPr>
          <p:cNvPr id="263" name="Google Shape;263;p25"/>
          <p:cNvPicPr preferRelativeResize="0"/>
          <p:nvPr/>
        </p:nvPicPr>
        <p:blipFill rotWithShape="1">
          <a:blip r:embed="rId3">
            <a:alphaModFix amt="75000"/>
          </a:blip>
          <a:srcRect l="21334" t="3883"/>
          <a:stretch/>
        </p:blipFill>
        <p:spPr>
          <a:xfrm rot="-10799995">
            <a:off x="5739700" y="2603702"/>
            <a:ext cx="3747200" cy="283507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8_1">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66" name="Google Shape;266;p2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9" name="Google Shape;269;p26"/>
          <p:cNvPicPr preferRelativeResize="0"/>
          <p:nvPr/>
        </p:nvPicPr>
        <p:blipFill rotWithShape="1">
          <a:blip r:embed="rId3">
            <a:alphaModFix amt="75000"/>
          </a:blip>
          <a:srcRect l="20356"/>
          <a:stretch/>
        </p:blipFill>
        <p:spPr>
          <a:xfrm rot="5400000">
            <a:off x="4631025" y="510125"/>
            <a:ext cx="5524500" cy="4294700"/>
          </a:xfrm>
          <a:prstGeom prst="rect">
            <a:avLst/>
          </a:prstGeom>
          <a:noFill/>
          <a:ln>
            <a:noFill/>
          </a:ln>
        </p:spPr>
      </p:pic>
      <p:pic>
        <p:nvPicPr>
          <p:cNvPr id="270" name="Google Shape;270;p26"/>
          <p:cNvPicPr preferRelativeResize="0"/>
          <p:nvPr/>
        </p:nvPicPr>
        <p:blipFill rotWithShape="1">
          <a:blip r:embed="rId3">
            <a:alphaModFix amt="75000"/>
          </a:blip>
          <a:srcRect l="16645" t="537"/>
          <a:stretch/>
        </p:blipFill>
        <p:spPr>
          <a:xfrm rot="-5399997">
            <a:off x="-1058539" y="294014"/>
            <a:ext cx="5654502" cy="41778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7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37000">
              <a:schemeClr val="dk1"/>
            </a:gs>
            <a:gs pos="63000">
              <a:schemeClr val="dk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2475"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782475"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marL="914400" lvl="1"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marL="1371600" lvl="2"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marL="1828800" lvl="3"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marL="2286000" lvl="4"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marL="2743200" lvl="5"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marL="3200400" lvl="6"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marL="3657600" lvl="7"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marL="4114800" lvl="8"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6" r:id="rId3"/>
    <p:sldLayoutId id="2147483657" r:id="rId4"/>
    <p:sldLayoutId id="2147483658" r:id="rId5"/>
    <p:sldLayoutId id="2147483671" r:id="rId6"/>
    <p:sldLayoutId id="214748367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73" name="Google Shape;273;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anaconda.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rchive.ics.uci.edu/"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hyperlink" Target="https://images.datacamp.com/image/upload/v1676360378/Marketing/Blog/Matplotlib_Cheat_Sheet.pdf" TargetMode="External"/><Relationship Id="rId5" Type="http://schemas.openxmlformats.org/officeDocument/2006/relationships/hyperlink" Target="https://images.datacamp.com/image/upload/v1676302204/Marketing/Blog/Pandas_Cheat_Sheet.pdf" TargetMode="External"/><Relationship Id="rId4" Type="http://schemas.openxmlformats.org/officeDocument/2006/relationships/hyperlink" Target="https://images.datacamp.com/image/upload/v1676302459/Marketing/Blog/Numpy_Cheat_Sheet.pdf"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p:nvPr/>
        </p:nvSpPr>
        <p:spPr>
          <a:xfrm>
            <a:off x="1727250" y="12281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txBox="1">
            <a:spLocks noGrp="1"/>
          </p:cNvSpPr>
          <p:nvPr>
            <p:ph type="ctrTitle"/>
          </p:nvPr>
        </p:nvSpPr>
        <p:spPr>
          <a:xfrm>
            <a:off x="1625850" y="1317528"/>
            <a:ext cx="5892300" cy="235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Fundamentals of AI &amp; Machine Learning </a:t>
            </a:r>
            <a:endParaRPr dirty="0">
              <a:solidFill>
                <a:srgbClr val="CC0000"/>
              </a:solidFill>
            </a:endParaRPr>
          </a:p>
        </p:txBody>
      </p:sp>
      <p:sp>
        <p:nvSpPr>
          <p:cNvPr id="283" name="Google Shape;283;p30"/>
          <p:cNvSpPr txBox="1">
            <a:spLocks noGrp="1"/>
          </p:cNvSpPr>
          <p:nvPr>
            <p:ph type="subTitle" idx="1"/>
          </p:nvPr>
        </p:nvSpPr>
        <p:spPr>
          <a:xfrm>
            <a:off x="1413419" y="3921148"/>
            <a:ext cx="58923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Eng- Mohamed Khaled Idris</a:t>
            </a:r>
          </a:p>
          <a:p>
            <a:pPr marL="0" lvl="0" indent="0" algn="ctr" rtl="0">
              <a:spcBef>
                <a:spcPts val="0"/>
              </a:spcBef>
              <a:spcAft>
                <a:spcPts val="0"/>
              </a:spcAft>
              <a:buNone/>
            </a:pPr>
            <a:r>
              <a:rPr lang="en" dirty="0"/>
              <a:t>Eng- Mayar Swilam</a:t>
            </a:r>
            <a:endParaRPr dirty="0"/>
          </a:p>
        </p:txBody>
      </p:sp>
      <p:grpSp>
        <p:nvGrpSpPr>
          <p:cNvPr id="284" name="Google Shape;284;p30"/>
          <p:cNvGrpSpPr/>
          <p:nvPr/>
        </p:nvGrpSpPr>
        <p:grpSpPr>
          <a:xfrm>
            <a:off x="1006807" y="487596"/>
            <a:ext cx="288601" cy="1096693"/>
            <a:chOff x="1006700" y="2603975"/>
            <a:chExt cx="55450" cy="210700"/>
          </a:xfrm>
        </p:grpSpPr>
        <p:sp>
          <p:nvSpPr>
            <p:cNvPr id="285" name="Google Shape;285;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0"/>
          <p:cNvGrpSpPr/>
          <p:nvPr/>
        </p:nvGrpSpPr>
        <p:grpSpPr>
          <a:xfrm rot="5400000">
            <a:off x="7769557" y="3906771"/>
            <a:ext cx="288601" cy="1096693"/>
            <a:chOff x="1006700" y="2603975"/>
            <a:chExt cx="55450" cy="210700"/>
          </a:xfrm>
        </p:grpSpPr>
        <p:sp>
          <p:nvSpPr>
            <p:cNvPr id="292" name="Google Shape;292;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0"/>
          <p:cNvGrpSpPr/>
          <p:nvPr/>
        </p:nvGrpSpPr>
        <p:grpSpPr>
          <a:xfrm>
            <a:off x="551124" y="3629702"/>
            <a:ext cx="1178637" cy="1096691"/>
            <a:chOff x="827350" y="3629733"/>
            <a:chExt cx="1431600" cy="1332067"/>
          </a:xfrm>
        </p:grpSpPr>
        <p:sp>
          <p:nvSpPr>
            <p:cNvPr id="299" name="Google Shape;29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0"/>
          <p:cNvGrpSpPr/>
          <p:nvPr/>
        </p:nvGrpSpPr>
        <p:grpSpPr>
          <a:xfrm>
            <a:off x="322602" y="2902809"/>
            <a:ext cx="781224" cy="726909"/>
            <a:chOff x="827350" y="3629733"/>
            <a:chExt cx="1431600" cy="1332067"/>
          </a:xfrm>
        </p:grpSpPr>
        <p:sp>
          <p:nvSpPr>
            <p:cNvPr id="303" name="Google Shape;303;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0"/>
          <p:cNvGrpSpPr/>
          <p:nvPr/>
        </p:nvGrpSpPr>
        <p:grpSpPr>
          <a:xfrm>
            <a:off x="1816189" y="4394848"/>
            <a:ext cx="356325" cy="331552"/>
            <a:chOff x="827350" y="3629733"/>
            <a:chExt cx="1431600" cy="1332067"/>
          </a:xfrm>
        </p:grpSpPr>
        <p:sp>
          <p:nvSpPr>
            <p:cNvPr id="307" name="Google Shape;307;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0"/>
          <p:cNvGrpSpPr/>
          <p:nvPr/>
        </p:nvGrpSpPr>
        <p:grpSpPr>
          <a:xfrm>
            <a:off x="7466251" y="219713"/>
            <a:ext cx="895180" cy="832942"/>
            <a:chOff x="827350" y="3629733"/>
            <a:chExt cx="1431600" cy="1332067"/>
          </a:xfrm>
        </p:grpSpPr>
        <p:sp>
          <p:nvSpPr>
            <p:cNvPr id="311" name="Google Shape;311;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0"/>
          <p:cNvGrpSpPr/>
          <p:nvPr/>
        </p:nvGrpSpPr>
        <p:grpSpPr>
          <a:xfrm>
            <a:off x="8131283" y="1065715"/>
            <a:ext cx="598982" cy="557337"/>
            <a:chOff x="827350" y="3629733"/>
            <a:chExt cx="1431600" cy="1332067"/>
          </a:xfrm>
        </p:grpSpPr>
        <p:sp>
          <p:nvSpPr>
            <p:cNvPr id="315" name="Google Shape;315;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0"/>
          <p:cNvGrpSpPr/>
          <p:nvPr/>
        </p:nvGrpSpPr>
        <p:grpSpPr>
          <a:xfrm>
            <a:off x="6901231" y="620669"/>
            <a:ext cx="464268" cy="431989"/>
            <a:chOff x="827350" y="3629733"/>
            <a:chExt cx="1431600" cy="1332067"/>
          </a:xfrm>
        </p:grpSpPr>
        <p:sp>
          <p:nvSpPr>
            <p:cNvPr id="319" name="Google Shape;31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4" name="Picture 3">
            <a:extLst>
              <a:ext uri="{FF2B5EF4-FFF2-40B4-BE49-F238E27FC236}">
                <a16:creationId xmlns:a16="http://schemas.microsoft.com/office/drawing/2014/main" xmlns="" id="{670D362A-F3F0-2346-8301-71E8CF99C363}"/>
              </a:ext>
            </a:extLst>
          </p:cNvPr>
          <p:cNvPicPr>
            <a:picLocks noChangeAspect="1"/>
          </p:cNvPicPr>
          <p:nvPr/>
        </p:nvPicPr>
        <p:blipFill>
          <a:blip r:embed="rId3"/>
          <a:stretch>
            <a:fillRect/>
          </a:stretch>
        </p:blipFill>
        <p:spPr>
          <a:xfrm>
            <a:off x="117987" y="115567"/>
            <a:ext cx="8908026" cy="4912365"/>
          </a:xfrm>
          <a:prstGeom prst="rect">
            <a:avLst/>
          </a:prstGeom>
        </p:spPr>
      </p:pic>
    </p:spTree>
    <p:extLst>
      <p:ext uri="{BB962C8B-B14F-4D97-AF65-F5344CB8AC3E}">
        <p14:creationId xmlns:p14="http://schemas.microsoft.com/office/powerpoint/2010/main" val="1702935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 name="Picture 2">
            <a:extLst>
              <a:ext uri="{FF2B5EF4-FFF2-40B4-BE49-F238E27FC236}">
                <a16:creationId xmlns:a16="http://schemas.microsoft.com/office/drawing/2014/main" xmlns="" id="{F5E557B1-E633-4D87-536E-C64B233BD65D}"/>
              </a:ext>
            </a:extLst>
          </p:cNvPr>
          <p:cNvPicPr>
            <a:picLocks noChangeAspect="1"/>
          </p:cNvPicPr>
          <p:nvPr/>
        </p:nvPicPr>
        <p:blipFill>
          <a:blip r:embed="rId3"/>
          <a:stretch>
            <a:fillRect/>
          </a:stretch>
        </p:blipFill>
        <p:spPr>
          <a:xfrm>
            <a:off x="761580" y="959646"/>
            <a:ext cx="7620840" cy="4091678"/>
          </a:xfrm>
          <a:prstGeom prst="rect">
            <a:avLst/>
          </a:prstGeom>
        </p:spPr>
      </p:pic>
      <p:sp>
        <p:nvSpPr>
          <p:cNvPr id="6" name="TextBox 5">
            <a:extLst>
              <a:ext uri="{FF2B5EF4-FFF2-40B4-BE49-F238E27FC236}">
                <a16:creationId xmlns:a16="http://schemas.microsoft.com/office/drawing/2014/main" xmlns="" id="{420FE665-4C5F-C087-F4D1-191DB780E1BB}"/>
              </a:ext>
            </a:extLst>
          </p:cNvPr>
          <p:cNvSpPr txBox="1"/>
          <p:nvPr/>
        </p:nvSpPr>
        <p:spPr>
          <a:xfrm>
            <a:off x="5157787" y="162223"/>
            <a:ext cx="5486400" cy="707886"/>
          </a:xfrm>
          <a:prstGeom prst="rect">
            <a:avLst/>
          </a:prstGeom>
          <a:noFill/>
        </p:spPr>
        <p:txBody>
          <a:bodyPr wrap="square">
            <a:spAutoFit/>
          </a:bodyPr>
          <a:lstStyle/>
          <a:p>
            <a:pPr algn="l"/>
            <a:r>
              <a:rPr lang="en-US" sz="4000" b="1" i="0" dirty="0">
                <a:solidFill>
                  <a:schemeClr val="bg1"/>
                </a:solidFill>
                <a:effectLst/>
                <a:latin typeface="Söhne"/>
              </a:rPr>
              <a:t>Data Science</a:t>
            </a:r>
            <a:endParaRPr lang="en-US" sz="4000" b="1" dirty="0">
              <a:solidFill>
                <a:schemeClr val="bg1"/>
              </a:solidFill>
              <a:latin typeface="Söhne"/>
            </a:endParaRPr>
          </a:p>
        </p:txBody>
      </p:sp>
    </p:spTree>
    <p:extLst>
      <p:ext uri="{BB962C8B-B14F-4D97-AF65-F5344CB8AC3E}">
        <p14:creationId xmlns:p14="http://schemas.microsoft.com/office/powerpoint/2010/main" val="3566094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6" name="TextBox 5">
            <a:extLst>
              <a:ext uri="{FF2B5EF4-FFF2-40B4-BE49-F238E27FC236}">
                <a16:creationId xmlns:a16="http://schemas.microsoft.com/office/drawing/2014/main" xmlns="" id="{420FE665-4C5F-C087-F4D1-191DB780E1BB}"/>
              </a:ext>
            </a:extLst>
          </p:cNvPr>
          <p:cNvSpPr txBox="1"/>
          <p:nvPr/>
        </p:nvSpPr>
        <p:spPr>
          <a:xfrm>
            <a:off x="5157787" y="162223"/>
            <a:ext cx="5486400" cy="707886"/>
          </a:xfrm>
          <a:prstGeom prst="rect">
            <a:avLst/>
          </a:prstGeom>
          <a:noFill/>
        </p:spPr>
        <p:txBody>
          <a:bodyPr wrap="square">
            <a:spAutoFit/>
          </a:bodyPr>
          <a:lstStyle/>
          <a:p>
            <a:pPr algn="l"/>
            <a:r>
              <a:rPr lang="en-US" sz="4000" b="1" i="0" dirty="0">
                <a:solidFill>
                  <a:schemeClr val="bg1"/>
                </a:solidFill>
                <a:effectLst/>
                <a:latin typeface="Söhne"/>
              </a:rPr>
              <a:t>Data Science</a:t>
            </a:r>
            <a:endParaRPr lang="en-US" sz="4000" b="1" dirty="0">
              <a:solidFill>
                <a:schemeClr val="bg1"/>
              </a:solidFill>
              <a:latin typeface="Söhne"/>
            </a:endParaRPr>
          </a:p>
        </p:txBody>
      </p:sp>
      <p:pic>
        <p:nvPicPr>
          <p:cNvPr id="4" name="Picture 3">
            <a:extLst>
              <a:ext uri="{FF2B5EF4-FFF2-40B4-BE49-F238E27FC236}">
                <a16:creationId xmlns:a16="http://schemas.microsoft.com/office/drawing/2014/main" xmlns="" id="{E4B9959D-BF0F-2875-2F7B-1ECDDC7999B7}"/>
              </a:ext>
            </a:extLst>
          </p:cNvPr>
          <p:cNvPicPr>
            <a:picLocks noChangeAspect="1"/>
          </p:cNvPicPr>
          <p:nvPr/>
        </p:nvPicPr>
        <p:blipFill>
          <a:blip r:embed="rId3"/>
          <a:stretch>
            <a:fillRect/>
          </a:stretch>
        </p:blipFill>
        <p:spPr>
          <a:xfrm>
            <a:off x="1253612" y="963987"/>
            <a:ext cx="6745905" cy="3924330"/>
          </a:xfrm>
          <a:prstGeom prst="rect">
            <a:avLst/>
          </a:prstGeom>
        </p:spPr>
      </p:pic>
    </p:spTree>
    <p:extLst>
      <p:ext uri="{BB962C8B-B14F-4D97-AF65-F5344CB8AC3E}">
        <p14:creationId xmlns:p14="http://schemas.microsoft.com/office/powerpoint/2010/main" val="840657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 name="TextBox 2">
            <a:extLst>
              <a:ext uri="{FF2B5EF4-FFF2-40B4-BE49-F238E27FC236}">
                <a16:creationId xmlns:a16="http://schemas.microsoft.com/office/drawing/2014/main" xmlns="" id="{C64A0DF9-A2B5-5EAD-02A5-A51CD3315083}"/>
              </a:ext>
            </a:extLst>
          </p:cNvPr>
          <p:cNvSpPr txBox="1"/>
          <p:nvPr/>
        </p:nvSpPr>
        <p:spPr>
          <a:xfrm>
            <a:off x="1243012" y="841325"/>
            <a:ext cx="6943725" cy="4154984"/>
          </a:xfrm>
          <a:prstGeom prst="rect">
            <a:avLst/>
          </a:prstGeom>
          <a:noFill/>
        </p:spPr>
        <p:txBody>
          <a:bodyPr wrap="square">
            <a:spAutoFit/>
          </a:bodyPr>
          <a:lstStyle/>
          <a:p>
            <a:pPr algn="l"/>
            <a:r>
              <a:rPr lang="en-US" sz="4000" b="1" i="0" dirty="0">
                <a:solidFill>
                  <a:schemeClr val="bg1"/>
                </a:solidFill>
                <a:effectLst/>
                <a:latin typeface="Söhne"/>
              </a:rPr>
              <a:t>Big data</a:t>
            </a:r>
            <a:r>
              <a:rPr lang="en-US" sz="4000" b="1" dirty="0">
                <a:solidFill>
                  <a:schemeClr val="bg1"/>
                </a:solidFill>
                <a:latin typeface="Söhne"/>
              </a:rPr>
              <a:t>:</a:t>
            </a:r>
          </a:p>
          <a:p>
            <a:pPr algn="l"/>
            <a:r>
              <a:rPr lang="en-US" sz="1600" b="0" i="0" dirty="0">
                <a:solidFill>
                  <a:schemeClr val="bg1"/>
                </a:solidFill>
                <a:effectLst/>
                <a:latin typeface="Söhne"/>
              </a:rPr>
              <a:t>refers to large and complex sets of data that are beyond the capacity of traditional data processing and management tools to handle effectively. Big data is characterized by the three Vs:</a:t>
            </a:r>
          </a:p>
          <a:p>
            <a:pPr algn="l">
              <a:buFont typeface="+mj-lt"/>
              <a:buAutoNum type="arabicPeriod"/>
            </a:pPr>
            <a:r>
              <a:rPr lang="en-US" sz="1600" b="1" i="0" dirty="0">
                <a:solidFill>
                  <a:schemeClr val="bg1"/>
                </a:solidFill>
                <a:effectLst/>
                <a:latin typeface="Söhne"/>
              </a:rPr>
              <a:t>Volume</a:t>
            </a:r>
            <a:r>
              <a:rPr lang="en-US" sz="1600" b="0" i="0" dirty="0">
                <a:solidFill>
                  <a:schemeClr val="bg1"/>
                </a:solidFill>
                <a:effectLst/>
                <a:latin typeface="Söhne"/>
              </a:rPr>
              <a:t>: Big data involves a massive amount of data. This data can range from terabytes to petabytes or even exabytes in size. Traditional databases and data processing systems are not equipped to handle such enormous data volumes.</a:t>
            </a:r>
          </a:p>
          <a:p>
            <a:pPr algn="l">
              <a:buFont typeface="+mj-lt"/>
              <a:buAutoNum type="arabicPeriod"/>
            </a:pPr>
            <a:r>
              <a:rPr lang="en-US" sz="1600" b="1" i="0" dirty="0">
                <a:solidFill>
                  <a:schemeClr val="bg1"/>
                </a:solidFill>
                <a:effectLst/>
                <a:latin typeface="Söhne"/>
              </a:rPr>
              <a:t>Velocity</a:t>
            </a:r>
            <a:r>
              <a:rPr lang="en-US" sz="1600" b="0" i="0" dirty="0">
                <a:solidFill>
                  <a:schemeClr val="bg1"/>
                </a:solidFill>
                <a:effectLst/>
                <a:latin typeface="Söhne"/>
              </a:rPr>
              <a:t>: Data in the big data context often comes in at high speeds. This can include data streaming in real-time from various sources like social media, sensors, and web applications. Managing and processing data at these high velocities requires specialized tools and techniques.</a:t>
            </a:r>
          </a:p>
          <a:p>
            <a:pPr algn="l">
              <a:buFont typeface="+mj-lt"/>
              <a:buAutoNum type="arabicPeriod"/>
            </a:pPr>
            <a:r>
              <a:rPr lang="en-US" sz="1600" b="1" i="0" dirty="0">
                <a:solidFill>
                  <a:schemeClr val="bg1"/>
                </a:solidFill>
                <a:effectLst/>
                <a:latin typeface="Söhne"/>
              </a:rPr>
              <a:t>Variety</a:t>
            </a:r>
            <a:r>
              <a:rPr lang="en-US" sz="1600" b="0" i="0" dirty="0">
                <a:solidFill>
                  <a:schemeClr val="bg1"/>
                </a:solidFill>
                <a:effectLst/>
                <a:latin typeface="Söhne"/>
              </a:rPr>
              <a:t>: Big data encompasses diverse types of data, including structured data (e.g., databases and spreadsheets), semi-structured data (e.g., XML, JSON), and unstructured data (e.g., text documents, social media posts, images, and videos). This variety of data types adds complexity to data processing and analysis.</a:t>
            </a:r>
          </a:p>
        </p:txBody>
      </p:sp>
      <p:pic>
        <p:nvPicPr>
          <p:cNvPr id="6" name="Picture 5">
            <a:extLst>
              <a:ext uri="{FF2B5EF4-FFF2-40B4-BE49-F238E27FC236}">
                <a16:creationId xmlns:a16="http://schemas.microsoft.com/office/drawing/2014/main" xmlns="" id="{35342929-5164-9C15-AA06-7256E32F920D}"/>
              </a:ext>
            </a:extLst>
          </p:cNvPr>
          <p:cNvPicPr>
            <a:picLocks noChangeAspect="1"/>
          </p:cNvPicPr>
          <p:nvPr/>
        </p:nvPicPr>
        <p:blipFill>
          <a:blip r:embed="rId3"/>
          <a:stretch>
            <a:fillRect/>
          </a:stretch>
        </p:blipFill>
        <p:spPr>
          <a:xfrm>
            <a:off x="7062788" y="168622"/>
            <a:ext cx="1676400" cy="1152525"/>
          </a:xfrm>
          <a:prstGeom prst="rect">
            <a:avLst/>
          </a:prstGeom>
        </p:spPr>
      </p:pic>
    </p:spTree>
    <p:extLst>
      <p:ext uri="{BB962C8B-B14F-4D97-AF65-F5344CB8AC3E}">
        <p14:creationId xmlns:p14="http://schemas.microsoft.com/office/powerpoint/2010/main" val="2285976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4" name="Picture 3">
            <a:extLst>
              <a:ext uri="{FF2B5EF4-FFF2-40B4-BE49-F238E27FC236}">
                <a16:creationId xmlns:a16="http://schemas.microsoft.com/office/drawing/2014/main" xmlns="" id="{E8CC18C3-1B5D-0F45-1115-02C072DD59FC}"/>
              </a:ext>
            </a:extLst>
          </p:cNvPr>
          <p:cNvPicPr>
            <a:picLocks noChangeAspect="1"/>
          </p:cNvPicPr>
          <p:nvPr/>
        </p:nvPicPr>
        <p:blipFill>
          <a:blip r:embed="rId3"/>
          <a:stretch>
            <a:fillRect/>
          </a:stretch>
        </p:blipFill>
        <p:spPr>
          <a:xfrm>
            <a:off x="1135081" y="864721"/>
            <a:ext cx="6946413" cy="3450103"/>
          </a:xfrm>
          <a:prstGeom prst="rect">
            <a:avLst/>
          </a:prstGeom>
        </p:spPr>
      </p:pic>
    </p:spTree>
    <p:extLst>
      <p:ext uri="{BB962C8B-B14F-4D97-AF65-F5344CB8AC3E}">
        <p14:creationId xmlns:p14="http://schemas.microsoft.com/office/powerpoint/2010/main" val="2923851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 name="Picture 2">
            <a:extLst>
              <a:ext uri="{FF2B5EF4-FFF2-40B4-BE49-F238E27FC236}">
                <a16:creationId xmlns:a16="http://schemas.microsoft.com/office/drawing/2014/main" xmlns="" id="{5AB5FF74-2323-9C66-600C-2D90CD00D49F}"/>
              </a:ext>
            </a:extLst>
          </p:cNvPr>
          <p:cNvPicPr>
            <a:picLocks noChangeAspect="1"/>
          </p:cNvPicPr>
          <p:nvPr/>
        </p:nvPicPr>
        <p:blipFill>
          <a:blip r:embed="rId3"/>
          <a:stretch>
            <a:fillRect/>
          </a:stretch>
        </p:blipFill>
        <p:spPr>
          <a:xfrm>
            <a:off x="538316" y="424603"/>
            <a:ext cx="8207477" cy="4294294"/>
          </a:xfrm>
          <a:prstGeom prst="rect">
            <a:avLst/>
          </a:prstGeom>
        </p:spPr>
      </p:pic>
    </p:spTree>
    <p:extLst>
      <p:ext uri="{BB962C8B-B14F-4D97-AF65-F5344CB8AC3E}">
        <p14:creationId xmlns:p14="http://schemas.microsoft.com/office/powerpoint/2010/main" val="4272157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4" name="Picture 3">
            <a:extLst>
              <a:ext uri="{FF2B5EF4-FFF2-40B4-BE49-F238E27FC236}">
                <a16:creationId xmlns:a16="http://schemas.microsoft.com/office/drawing/2014/main" xmlns="" id="{B82FA93C-20B1-5D6D-AC08-8ADF0BB37FD1}"/>
              </a:ext>
            </a:extLst>
          </p:cNvPr>
          <p:cNvPicPr>
            <a:picLocks noChangeAspect="1"/>
          </p:cNvPicPr>
          <p:nvPr/>
        </p:nvPicPr>
        <p:blipFill>
          <a:blip r:embed="rId3"/>
          <a:stretch>
            <a:fillRect/>
          </a:stretch>
        </p:blipFill>
        <p:spPr>
          <a:xfrm>
            <a:off x="1561839" y="228397"/>
            <a:ext cx="6020322" cy="4686706"/>
          </a:xfrm>
          <a:prstGeom prst="rect">
            <a:avLst/>
          </a:prstGeom>
        </p:spPr>
      </p:pic>
    </p:spTree>
    <p:extLst>
      <p:ext uri="{BB962C8B-B14F-4D97-AF65-F5344CB8AC3E}">
        <p14:creationId xmlns:p14="http://schemas.microsoft.com/office/powerpoint/2010/main" val="1626499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 name="Picture 2">
            <a:extLst>
              <a:ext uri="{FF2B5EF4-FFF2-40B4-BE49-F238E27FC236}">
                <a16:creationId xmlns:a16="http://schemas.microsoft.com/office/drawing/2014/main" xmlns="" id="{E93B157D-8A57-D0D7-076D-F7442C8D6FF4}"/>
              </a:ext>
            </a:extLst>
          </p:cNvPr>
          <p:cNvPicPr>
            <a:picLocks noChangeAspect="1"/>
          </p:cNvPicPr>
          <p:nvPr/>
        </p:nvPicPr>
        <p:blipFill>
          <a:blip r:embed="rId3"/>
          <a:stretch>
            <a:fillRect/>
          </a:stretch>
        </p:blipFill>
        <p:spPr>
          <a:xfrm>
            <a:off x="163570" y="1320503"/>
            <a:ext cx="5394267" cy="3414056"/>
          </a:xfrm>
          <a:prstGeom prst="rect">
            <a:avLst/>
          </a:prstGeom>
        </p:spPr>
      </p:pic>
      <p:sp>
        <p:nvSpPr>
          <p:cNvPr id="6" name="TextBox 5">
            <a:extLst>
              <a:ext uri="{FF2B5EF4-FFF2-40B4-BE49-F238E27FC236}">
                <a16:creationId xmlns:a16="http://schemas.microsoft.com/office/drawing/2014/main" xmlns="" id="{781B326C-6529-D45B-8628-D434EDF35FCE}"/>
              </a:ext>
            </a:extLst>
          </p:cNvPr>
          <p:cNvSpPr txBox="1"/>
          <p:nvPr/>
        </p:nvSpPr>
        <p:spPr>
          <a:xfrm>
            <a:off x="1358046" y="605820"/>
            <a:ext cx="5486400" cy="646331"/>
          </a:xfrm>
          <a:prstGeom prst="rect">
            <a:avLst/>
          </a:prstGeom>
          <a:noFill/>
        </p:spPr>
        <p:txBody>
          <a:bodyPr wrap="square">
            <a:spAutoFit/>
          </a:bodyPr>
          <a:lstStyle/>
          <a:p>
            <a:pPr algn="l"/>
            <a:r>
              <a:rPr lang="en-US" sz="3600" b="1" i="0" dirty="0">
                <a:solidFill>
                  <a:schemeClr val="bg1"/>
                </a:solidFill>
                <a:effectLst/>
                <a:latin typeface="Söhne"/>
              </a:rPr>
              <a:t>Big data Processing</a:t>
            </a:r>
            <a:endParaRPr lang="en-US" sz="3600" b="1" dirty="0">
              <a:solidFill>
                <a:schemeClr val="bg1"/>
              </a:solidFill>
              <a:latin typeface="Söhne"/>
            </a:endParaRPr>
          </a:p>
        </p:txBody>
      </p:sp>
      <p:pic>
        <p:nvPicPr>
          <p:cNvPr id="8" name="Picture 7">
            <a:extLst>
              <a:ext uri="{FF2B5EF4-FFF2-40B4-BE49-F238E27FC236}">
                <a16:creationId xmlns:a16="http://schemas.microsoft.com/office/drawing/2014/main" xmlns="" id="{FA014029-004F-0F6D-451F-C94B42149E67}"/>
              </a:ext>
            </a:extLst>
          </p:cNvPr>
          <p:cNvPicPr>
            <a:picLocks noChangeAspect="1"/>
          </p:cNvPicPr>
          <p:nvPr/>
        </p:nvPicPr>
        <p:blipFill>
          <a:blip r:embed="rId4"/>
          <a:stretch>
            <a:fillRect/>
          </a:stretch>
        </p:blipFill>
        <p:spPr>
          <a:xfrm>
            <a:off x="5729288" y="1320503"/>
            <a:ext cx="2900362" cy="3377411"/>
          </a:xfrm>
          <a:prstGeom prst="rect">
            <a:avLst/>
          </a:prstGeom>
        </p:spPr>
      </p:pic>
    </p:spTree>
    <p:extLst>
      <p:ext uri="{BB962C8B-B14F-4D97-AF65-F5344CB8AC3E}">
        <p14:creationId xmlns:p14="http://schemas.microsoft.com/office/powerpoint/2010/main" val="2365464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 name="Picture 2">
            <a:extLst>
              <a:ext uri="{FF2B5EF4-FFF2-40B4-BE49-F238E27FC236}">
                <a16:creationId xmlns:a16="http://schemas.microsoft.com/office/drawing/2014/main" xmlns="" id="{B5894C7F-FF1B-D282-14BB-4B6618DC1446}"/>
              </a:ext>
            </a:extLst>
          </p:cNvPr>
          <p:cNvPicPr>
            <a:picLocks noChangeAspect="1"/>
          </p:cNvPicPr>
          <p:nvPr/>
        </p:nvPicPr>
        <p:blipFill>
          <a:blip r:embed="rId3"/>
          <a:stretch>
            <a:fillRect/>
          </a:stretch>
        </p:blipFill>
        <p:spPr>
          <a:xfrm>
            <a:off x="343062" y="0"/>
            <a:ext cx="8457875" cy="5143500"/>
          </a:xfrm>
          <a:prstGeom prst="rect">
            <a:avLst/>
          </a:prstGeom>
        </p:spPr>
      </p:pic>
    </p:spTree>
    <p:extLst>
      <p:ext uri="{BB962C8B-B14F-4D97-AF65-F5344CB8AC3E}">
        <p14:creationId xmlns:p14="http://schemas.microsoft.com/office/powerpoint/2010/main" val="2381081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 name="Picture 2">
            <a:extLst>
              <a:ext uri="{FF2B5EF4-FFF2-40B4-BE49-F238E27FC236}">
                <a16:creationId xmlns:a16="http://schemas.microsoft.com/office/drawing/2014/main" xmlns="" id="{0B21041B-4507-B743-ED20-089B5B197FCF}"/>
              </a:ext>
            </a:extLst>
          </p:cNvPr>
          <p:cNvPicPr>
            <a:picLocks noChangeAspect="1"/>
          </p:cNvPicPr>
          <p:nvPr/>
        </p:nvPicPr>
        <p:blipFill>
          <a:blip r:embed="rId3"/>
          <a:stretch>
            <a:fillRect/>
          </a:stretch>
        </p:blipFill>
        <p:spPr>
          <a:xfrm>
            <a:off x="184354" y="0"/>
            <a:ext cx="8849033" cy="5202435"/>
          </a:xfrm>
          <a:prstGeom prst="rect">
            <a:avLst/>
          </a:prstGeom>
        </p:spPr>
      </p:pic>
    </p:spTree>
    <p:extLst>
      <p:ext uri="{BB962C8B-B14F-4D97-AF65-F5344CB8AC3E}">
        <p14:creationId xmlns:p14="http://schemas.microsoft.com/office/powerpoint/2010/main" val="3003261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 name="Picture 2">
            <a:extLst>
              <a:ext uri="{FF2B5EF4-FFF2-40B4-BE49-F238E27FC236}">
                <a16:creationId xmlns:a16="http://schemas.microsoft.com/office/drawing/2014/main" xmlns="" id="{2D0ECDEC-30B5-4EFF-8068-E1E5501A846A}"/>
              </a:ext>
            </a:extLst>
          </p:cNvPr>
          <p:cNvPicPr>
            <a:picLocks noChangeAspect="1"/>
          </p:cNvPicPr>
          <p:nvPr/>
        </p:nvPicPr>
        <p:blipFill>
          <a:blip r:embed="rId3"/>
          <a:stretch>
            <a:fillRect/>
          </a:stretch>
        </p:blipFill>
        <p:spPr>
          <a:xfrm>
            <a:off x="165388" y="314324"/>
            <a:ext cx="8813223" cy="469090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Box 3">
            <a:extLst>
              <a:ext uri="{FF2B5EF4-FFF2-40B4-BE49-F238E27FC236}">
                <a16:creationId xmlns:a16="http://schemas.microsoft.com/office/drawing/2014/main" xmlns="" id="{D89CE84B-356F-10D2-DF76-49CDDDAE9FE6}"/>
              </a:ext>
            </a:extLst>
          </p:cNvPr>
          <p:cNvSpPr txBox="1"/>
          <p:nvPr/>
        </p:nvSpPr>
        <p:spPr>
          <a:xfrm>
            <a:off x="1335880" y="918419"/>
            <a:ext cx="7479507" cy="3570208"/>
          </a:xfrm>
          <a:prstGeom prst="rect">
            <a:avLst/>
          </a:prstGeom>
          <a:noFill/>
        </p:spPr>
        <p:txBody>
          <a:bodyPr wrap="square">
            <a:spAutoFit/>
          </a:bodyPr>
          <a:lstStyle/>
          <a:p>
            <a:r>
              <a:rPr lang="en-US" sz="3200" b="1" dirty="0">
                <a:solidFill>
                  <a:schemeClr val="bg1"/>
                </a:solidFill>
              </a:rPr>
              <a:t>Course content:</a:t>
            </a:r>
          </a:p>
          <a:p>
            <a:r>
              <a:rPr lang="en-US" sz="3200" b="1" dirty="0">
                <a:solidFill>
                  <a:schemeClr val="bg1"/>
                </a:solidFill>
              </a:rPr>
              <a:t> </a:t>
            </a:r>
            <a:endParaRPr lang="en-US" sz="3600" b="1" dirty="0">
              <a:solidFill>
                <a:schemeClr val="bg1"/>
              </a:solidFill>
            </a:endParaRPr>
          </a:p>
          <a:p>
            <a:r>
              <a:rPr lang="en-US" sz="1800" dirty="0">
                <a:solidFill>
                  <a:schemeClr val="bg1"/>
                </a:solidFill>
              </a:rPr>
              <a:t>▰ Getting Started with Python </a:t>
            </a:r>
          </a:p>
          <a:p>
            <a:r>
              <a:rPr lang="en-US" sz="1800" dirty="0">
                <a:solidFill>
                  <a:schemeClr val="bg1"/>
                </a:solidFill>
              </a:rPr>
              <a:t>▰ Mathematical Library with NumPy (Linear Algebra)</a:t>
            </a:r>
          </a:p>
          <a:p>
            <a:r>
              <a:rPr lang="en-US" sz="1800" dirty="0">
                <a:solidFill>
                  <a:schemeClr val="bg1"/>
                </a:solidFill>
              </a:rPr>
              <a:t>▰ Data Preprocessing and Visualization with Pandas &amp; Matplotlib </a:t>
            </a:r>
          </a:p>
          <a:p>
            <a:r>
              <a:rPr lang="en-US" sz="1800" dirty="0">
                <a:solidFill>
                  <a:schemeClr val="bg1"/>
                </a:solidFill>
              </a:rPr>
              <a:t>▰ Supervised Machine Learning (Classification &amp; Regression)</a:t>
            </a:r>
          </a:p>
          <a:p>
            <a:r>
              <a:rPr lang="en-US" sz="1800" dirty="0">
                <a:solidFill>
                  <a:schemeClr val="bg1"/>
                </a:solidFill>
              </a:rPr>
              <a:t>▰ Unsupervised Machine Learning (Clustering)</a:t>
            </a:r>
          </a:p>
          <a:p>
            <a:r>
              <a:rPr lang="en-US" sz="1800" dirty="0">
                <a:solidFill>
                  <a:schemeClr val="bg1"/>
                </a:solidFill>
              </a:rPr>
              <a:t>▰ Advanced Machine Learning</a:t>
            </a:r>
          </a:p>
          <a:p>
            <a:r>
              <a:rPr lang="en-US" sz="1800" dirty="0">
                <a:solidFill>
                  <a:schemeClr val="bg1"/>
                </a:solidFill>
              </a:rPr>
              <a:t>▰ Introduction to Deep Learning </a:t>
            </a:r>
          </a:p>
          <a:p>
            <a:r>
              <a:rPr lang="en-US" sz="1800" dirty="0">
                <a:solidFill>
                  <a:schemeClr val="bg1"/>
                </a:solidFill>
              </a:rPr>
              <a:t>▰ Introduction to Computer Vision</a:t>
            </a:r>
          </a:p>
          <a:p>
            <a:r>
              <a:rPr lang="en-US" sz="1800" dirty="0">
                <a:solidFill>
                  <a:schemeClr val="bg1"/>
                </a:solidFill>
              </a:rPr>
              <a:t>▰ Introduction to Natural Language Processing (NLP)</a:t>
            </a:r>
          </a:p>
        </p:txBody>
      </p:sp>
    </p:spTree>
    <p:extLst>
      <p:ext uri="{BB962C8B-B14F-4D97-AF65-F5344CB8AC3E}">
        <p14:creationId xmlns:p14="http://schemas.microsoft.com/office/powerpoint/2010/main" val="781532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Box 3">
            <a:extLst>
              <a:ext uri="{FF2B5EF4-FFF2-40B4-BE49-F238E27FC236}">
                <a16:creationId xmlns:a16="http://schemas.microsoft.com/office/drawing/2014/main" xmlns="" id="{D89CE84B-356F-10D2-DF76-49CDDDAE9FE6}"/>
              </a:ext>
            </a:extLst>
          </p:cNvPr>
          <p:cNvSpPr txBox="1"/>
          <p:nvPr/>
        </p:nvSpPr>
        <p:spPr>
          <a:xfrm>
            <a:off x="1271586" y="955923"/>
            <a:ext cx="7515225" cy="3231654"/>
          </a:xfrm>
          <a:prstGeom prst="rect">
            <a:avLst/>
          </a:prstGeom>
          <a:noFill/>
        </p:spPr>
        <p:txBody>
          <a:bodyPr wrap="square">
            <a:spAutoFit/>
          </a:bodyPr>
          <a:lstStyle/>
          <a:p>
            <a:r>
              <a:rPr lang="en-US" sz="3200" dirty="0">
                <a:solidFill>
                  <a:schemeClr val="bg1"/>
                </a:solidFill>
              </a:rPr>
              <a:t>Why use Python in machine learning?</a:t>
            </a:r>
          </a:p>
          <a:p>
            <a:endParaRPr lang="en-US" sz="3200" dirty="0">
              <a:solidFill>
                <a:schemeClr val="bg1"/>
              </a:solidFill>
            </a:endParaRPr>
          </a:p>
          <a:p>
            <a:r>
              <a:rPr lang="en-US" sz="2800" dirty="0">
                <a:solidFill>
                  <a:schemeClr val="bg1"/>
                </a:solidFill>
              </a:rPr>
              <a:t>▰ Wide range of libraries</a:t>
            </a:r>
          </a:p>
          <a:p>
            <a:r>
              <a:rPr lang="en-US" sz="2800" dirty="0">
                <a:solidFill>
                  <a:schemeClr val="bg1"/>
                </a:solidFill>
              </a:rPr>
              <a:t>▰ Easy to use and learn </a:t>
            </a:r>
          </a:p>
          <a:p>
            <a:r>
              <a:rPr lang="en-US" sz="2800" dirty="0">
                <a:solidFill>
                  <a:schemeClr val="bg1"/>
                </a:solidFill>
              </a:rPr>
              <a:t>▰ Large community support </a:t>
            </a:r>
          </a:p>
          <a:p>
            <a:r>
              <a:rPr lang="en-US" sz="2800" dirty="0">
                <a:solidFill>
                  <a:schemeClr val="bg1"/>
                </a:solidFill>
              </a:rPr>
              <a:t>▰ Interoperability with other languages </a:t>
            </a:r>
          </a:p>
          <a:p>
            <a:r>
              <a:rPr lang="en-US" sz="2800" dirty="0">
                <a:solidFill>
                  <a:schemeClr val="bg1"/>
                </a:solidFill>
              </a:rPr>
              <a:t>▰ Scalability</a:t>
            </a:r>
            <a:endParaRPr lang="en-US" sz="1200" dirty="0">
              <a:solidFill>
                <a:schemeClr val="bg1"/>
              </a:solidFill>
            </a:endParaRPr>
          </a:p>
        </p:txBody>
      </p:sp>
      <p:pic>
        <p:nvPicPr>
          <p:cNvPr id="3" name="Picture 2">
            <a:extLst>
              <a:ext uri="{FF2B5EF4-FFF2-40B4-BE49-F238E27FC236}">
                <a16:creationId xmlns:a16="http://schemas.microsoft.com/office/drawing/2014/main" xmlns="" id="{83D245F3-8CAD-B6F7-8157-C1E008ABFB56}"/>
              </a:ext>
            </a:extLst>
          </p:cNvPr>
          <p:cNvPicPr>
            <a:picLocks noChangeAspect="1"/>
          </p:cNvPicPr>
          <p:nvPr/>
        </p:nvPicPr>
        <p:blipFill>
          <a:blip r:embed="rId3"/>
          <a:stretch>
            <a:fillRect/>
          </a:stretch>
        </p:blipFill>
        <p:spPr>
          <a:xfrm>
            <a:off x="6342120" y="1657349"/>
            <a:ext cx="2487555" cy="1393031"/>
          </a:xfrm>
          <a:prstGeom prst="rect">
            <a:avLst/>
          </a:prstGeom>
        </p:spPr>
      </p:pic>
    </p:spTree>
    <p:extLst>
      <p:ext uri="{BB962C8B-B14F-4D97-AF65-F5344CB8AC3E}">
        <p14:creationId xmlns:p14="http://schemas.microsoft.com/office/powerpoint/2010/main" val="3410671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Box 3">
            <a:extLst>
              <a:ext uri="{FF2B5EF4-FFF2-40B4-BE49-F238E27FC236}">
                <a16:creationId xmlns:a16="http://schemas.microsoft.com/office/drawing/2014/main" xmlns="" id="{D89CE84B-356F-10D2-DF76-49CDDDAE9FE6}"/>
              </a:ext>
            </a:extLst>
          </p:cNvPr>
          <p:cNvSpPr txBox="1"/>
          <p:nvPr/>
        </p:nvSpPr>
        <p:spPr>
          <a:xfrm>
            <a:off x="1271586" y="955923"/>
            <a:ext cx="7515225" cy="2215991"/>
          </a:xfrm>
          <a:prstGeom prst="rect">
            <a:avLst/>
          </a:prstGeom>
          <a:noFill/>
        </p:spPr>
        <p:txBody>
          <a:bodyPr wrap="square">
            <a:spAutoFit/>
          </a:bodyPr>
          <a:lstStyle/>
          <a:p>
            <a:r>
              <a:rPr lang="en-US" sz="2400" dirty="0">
                <a:solidFill>
                  <a:schemeClr val="bg1"/>
                </a:solidFill>
              </a:rPr>
              <a:t>PYTHON (JUPYTER NOTEBOOK):</a:t>
            </a:r>
          </a:p>
          <a:p>
            <a:endParaRPr lang="en-US" sz="2400" dirty="0">
              <a:solidFill>
                <a:schemeClr val="bg1"/>
              </a:solidFill>
            </a:endParaRPr>
          </a:p>
          <a:p>
            <a:r>
              <a:rPr lang="en-US" sz="1800" dirty="0">
                <a:solidFill>
                  <a:schemeClr val="bg1"/>
                </a:solidFill>
              </a:rPr>
              <a:t>▰ Most Preferred Programming Language in 2023 Recently used in </a:t>
            </a:r>
          </a:p>
          <a:p>
            <a:r>
              <a:rPr lang="en-US" sz="1800" dirty="0">
                <a:solidFill>
                  <a:schemeClr val="bg1"/>
                </a:solidFill>
              </a:rPr>
              <a:t>▰ most applications of Computer Science </a:t>
            </a:r>
          </a:p>
          <a:p>
            <a:r>
              <a:rPr lang="en-US" sz="1800" dirty="0">
                <a:solidFill>
                  <a:schemeClr val="bg1"/>
                </a:solidFill>
              </a:rPr>
              <a:t>▰ Jupyter Notebook is an open-source web app and the preferred IDE of Python since it organizes your code very well. Additionally, some similar platforms support it (Kaggle – Google Collab)</a:t>
            </a:r>
            <a:endParaRPr lang="en-US" sz="700" dirty="0">
              <a:solidFill>
                <a:schemeClr val="bg1"/>
              </a:solidFill>
            </a:endParaRPr>
          </a:p>
        </p:txBody>
      </p:sp>
      <p:pic>
        <p:nvPicPr>
          <p:cNvPr id="5" name="Picture 4">
            <a:extLst>
              <a:ext uri="{FF2B5EF4-FFF2-40B4-BE49-F238E27FC236}">
                <a16:creationId xmlns:a16="http://schemas.microsoft.com/office/drawing/2014/main" xmlns="" id="{0564F8C2-EDB0-8018-FE23-F79863AC0CFD}"/>
              </a:ext>
            </a:extLst>
          </p:cNvPr>
          <p:cNvPicPr>
            <a:picLocks noChangeAspect="1"/>
          </p:cNvPicPr>
          <p:nvPr/>
        </p:nvPicPr>
        <p:blipFill>
          <a:blip r:embed="rId3"/>
          <a:stretch>
            <a:fillRect/>
          </a:stretch>
        </p:blipFill>
        <p:spPr>
          <a:xfrm>
            <a:off x="4424363" y="3411289"/>
            <a:ext cx="2952750" cy="1552575"/>
          </a:xfrm>
          <a:prstGeom prst="rect">
            <a:avLst/>
          </a:prstGeom>
        </p:spPr>
      </p:pic>
      <p:sp>
        <p:nvSpPr>
          <p:cNvPr id="7" name="TextBox 6">
            <a:extLst>
              <a:ext uri="{FF2B5EF4-FFF2-40B4-BE49-F238E27FC236}">
                <a16:creationId xmlns:a16="http://schemas.microsoft.com/office/drawing/2014/main" xmlns="" id="{0684290A-4B34-A5DA-3E68-D588A5400014}"/>
              </a:ext>
            </a:extLst>
          </p:cNvPr>
          <p:cNvSpPr txBox="1"/>
          <p:nvPr/>
        </p:nvSpPr>
        <p:spPr>
          <a:xfrm>
            <a:off x="1090613" y="3818244"/>
            <a:ext cx="2831306" cy="954107"/>
          </a:xfrm>
          <a:prstGeom prst="rect">
            <a:avLst/>
          </a:prstGeom>
          <a:noFill/>
        </p:spPr>
        <p:txBody>
          <a:bodyPr wrap="square">
            <a:spAutoFit/>
          </a:bodyPr>
          <a:lstStyle/>
          <a:p>
            <a:r>
              <a:rPr lang="en-US" dirty="0">
                <a:solidFill>
                  <a:schemeClr val="bg1"/>
                </a:solidFill>
              </a:rPr>
              <a:t>Interesting Fact:</a:t>
            </a:r>
          </a:p>
          <a:p>
            <a:r>
              <a:rPr lang="en-US" dirty="0">
                <a:solidFill>
                  <a:schemeClr val="bg1"/>
                </a:solidFill>
              </a:rPr>
              <a:t>Jupyter is a reference to</a:t>
            </a:r>
          </a:p>
          <a:p>
            <a:r>
              <a:rPr lang="en-US" dirty="0">
                <a:solidFill>
                  <a:schemeClr val="bg1"/>
                </a:solidFill>
              </a:rPr>
              <a:t>3 Programming Languages</a:t>
            </a:r>
          </a:p>
          <a:p>
            <a:r>
              <a:rPr lang="en-US" dirty="0">
                <a:solidFill>
                  <a:srgbClr val="FF0000"/>
                </a:solidFill>
              </a:rPr>
              <a:t>J</a:t>
            </a:r>
            <a:r>
              <a:rPr lang="en-US" dirty="0">
                <a:solidFill>
                  <a:schemeClr val="bg1"/>
                </a:solidFill>
              </a:rPr>
              <a:t>ulia, </a:t>
            </a:r>
            <a:r>
              <a:rPr lang="en-US" dirty="0">
                <a:solidFill>
                  <a:srgbClr val="FF0000"/>
                </a:solidFill>
              </a:rPr>
              <a:t>P</a:t>
            </a:r>
            <a:r>
              <a:rPr lang="en-US" dirty="0">
                <a:solidFill>
                  <a:schemeClr val="bg1"/>
                </a:solidFill>
              </a:rPr>
              <a:t>ython, </a:t>
            </a:r>
            <a:r>
              <a:rPr lang="en-US" dirty="0">
                <a:solidFill>
                  <a:srgbClr val="FF0000"/>
                </a:solidFill>
              </a:rPr>
              <a:t>R</a:t>
            </a:r>
          </a:p>
        </p:txBody>
      </p:sp>
    </p:spTree>
    <p:extLst>
      <p:ext uri="{BB962C8B-B14F-4D97-AF65-F5344CB8AC3E}">
        <p14:creationId xmlns:p14="http://schemas.microsoft.com/office/powerpoint/2010/main" val="2929403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 name="Picture 2">
            <a:extLst>
              <a:ext uri="{FF2B5EF4-FFF2-40B4-BE49-F238E27FC236}">
                <a16:creationId xmlns:a16="http://schemas.microsoft.com/office/drawing/2014/main" xmlns="" id="{1E50F77F-A091-9530-A704-D7D564F77DC8}"/>
              </a:ext>
            </a:extLst>
          </p:cNvPr>
          <p:cNvPicPr>
            <a:picLocks noChangeAspect="1"/>
          </p:cNvPicPr>
          <p:nvPr/>
        </p:nvPicPr>
        <p:blipFill>
          <a:blip r:embed="rId3"/>
          <a:stretch>
            <a:fillRect/>
          </a:stretch>
        </p:blipFill>
        <p:spPr>
          <a:xfrm>
            <a:off x="321469" y="190293"/>
            <a:ext cx="8565357" cy="4762913"/>
          </a:xfrm>
          <a:prstGeom prst="rect">
            <a:avLst/>
          </a:prstGeom>
        </p:spPr>
      </p:pic>
    </p:spTree>
    <p:extLst>
      <p:ext uri="{BB962C8B-B14F-4D97-AF65-F5344CB8AC3E}">
        <p14:creationId xmlns:p14="http://schemas.microsoft.com/office/powerpoint/2010/main" val="3783759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4" name="Picture 3">
            <a:extLst>
              <a:ext uri="{FF2B5EF4-FFF2-40B4-BE49-F238E27FC236}">
                <a16:creationId xmlns:a16="http://schemas.microsoft.com/office/drawing/2014/main" xmlns="" id="{8785F28D-1B93-67C4-3D3C-31E31B647679}"/>
              </a:ext>
            </a:extLst>
          </p:cNvPr>
          <p:cNvPicPr>
            <a:picLocks noChangeAspect="1"/>
          </p:cNvPicPr>
          <p:nvPr/>
        </p:nvPicPr>
        <p:blipFill>
          <a:blip r:embed="rId3"/>
          <a:stretch>
            <a:fillRect/>
          </a:stretch>
        </p:blipFill>
        <p:spPr>
          <a:xfrm>
            <a:off x="473049" y="778018"/>
            <a:ext cx="7940728" cy="4016088"/>
          </a:xfrm>
          <a:prstGeom prst="rect">
            <a:avLst/>
          </a:prstGeom>
        </p:spPr>
      </p:pic>
      <p:sp>
        <p:nvSpPr>
          <p:cNvPr id="5" name="TextBox 4">
            <a:extLst>
              <a:ext uri="{FF2B5EF4-FFF2-40B4-BE49-F238E27FC236}">
                <a16:creationId xmlns:a16="http://schemas.microsoft.com/office/drawing/2014/main" xmlns="" id="{E8268C7A-5DAC-9395-BFDA-B3958BCC0DB5}"/>
              </a:ext>
            </a:extLst>
          </p:cNvPr>
          <p:cNvSpPr txBox="1"/>
          <p:nvPr/>
        </p:nvSpPr>
        <p:spPr>
          <a:xfrm>
            <a:off x="4636870" y="87784"/>
            <a:ext cx="6461522" cy="523220"/>
          </a:xfrm>
          <a:prstGeom prst="rect">
            <a:avLst/>
          </a:prstGeom>
          <a:noFill/>
        </p:spPr>
        <p:txBody>
          <a:bodyPr wrap="square" rtlCol="0">
            <a:spAutoFit/>
          </a:bodyPr>
          <a:lstStyle/>
          <a:p>
            <a:r>
              <a:rPr lang="en-US" sz="2800" b="1" dirty="0">
                <a:solidFill>
                  <a:schemeClr val="bg1"/>
                </a:solidFill>
              </a:rPr>
              <a:t>Python Libraries</a:t>
            </a:r>
          </a:p>
        </p:txBody>
      </p:sp>
    </p:spTree>
    <p:extLst>
      <p:ext uri="{BB962C8B-B14F-4D97-AF65-F5344CB8AC3E}">
        <p14:creationId xmlns:p14="http://schemas.microsoft.com/office/powerpoint/2010/main" val="2946637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5" name="TextBox 4">
            <a:extLst>
              <a:ext uri="{FF2B5EF4-FFF2-40B4-BE49-F238E27FC236}">
                <a16:creationId xmlns:a16="http://schemas.microsoft.com/office/drawing/2014/main" xmlns="" id="{E8268C7A-5DAC-9395-BFDA-B3958BCC0DB5}"/>
              </a:ext>
            </a:extLst>
          </p:cNvPr>
          <p:cNvSpPr txBox="1"/>
          <p:nvPr/>
        </p:nvSpPr>
        <p:spPr>
          <a:xfrm>
            <a:off x="4636870" y="87784"/>
            <a:ext cx="6461522" cy="523220"/>
          </a:xfrm>
          <a:prstGeom prst="rect">
            <a:avLst/>
          </a:prstGeom>
          <a:noFill/>
        </p:spPr>
        <p:txBody>
          <a:bodyPr wrap="square" rtlCol="0">
            <a:spAutoFit/>
          </a:bodyPr>
          <a:lstStyle/>
          <a:p>
            <a:r>
              <a:rPr lang="en-US" sz="2800" b="1" dirty="0">
                <a:solidFill>
                  <a:schemeClr val="bg1"/>
                </a:solidFill>
              </a:rPr>
              <a:t>Python Libraries</a:t>
            </a:r>
          </a:p>
        </p:txBody>
      </p:sp>
      <p:pic>
        <p:nvPicPr>
          <p:cNvPr id="3" name="Picture 2">
            <a:extLst>
              <a:ext uri="{FF2B5EF4-FFF2-40B4-BE49-F238E27FC236}">
                <a16:creationId xmlns:a16="http://schemas.microsoft.com/office/drawing/2014/main" xmlns="" id="{A3A14FF6-65B1-97A7-3922-7665DC5CC882}"/>
              </a:ext>
            </a:extLst>
          </p:cNvPr>
          <p:cNvPicPr>
            <a:picLocks noChangeAspect="1"/>
          </p:cNvPicPr>
          <p:nvPr/>
        </p:nvPicPr>
        <p:blipFill>
          <a:blip r:embed="rId3"/>
          <a:stretch>
            <a:fillRect/>
          </a:stretch>
        </p:blipFill>
        <p:spPr>
          <a:xfrm>
            <a:off x="590205" y="921877"/>
            <a:ext cx="7963590" cy="3299746"/>
          </a:xfrm>
          <a:prstGeom prst="rect">
            <a:avLst/>
          </a:prstGeom>
        </p:spPr>
      </p:pic>
    </p:spTree>
    <p:extLst>
      <p:ext uri="{BB962C8B-B14F-4D97-AF65-F5344CB8AC3E}">
        <p14:creationId xmlns:p14="http://schemas.microsoft.com/office/powerpoint/2010/main" val="878208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5" name="TextBox 4">
            <a:extLst>
              <a:ext uri="{FF2B5EF4-FFF2-40B4-BE49-F238E27FC236}">
                <a16:creationId xmlns:a16="http://schemas.microsoft.com/office/drawing/2014/main" xmlns="" id="{E8268C7A-5DAC-9395-BFDA-B3958BCC0DB5}"/>
              </a:ext>
            </a:extLst>
          </p:cNvPr>
          <p:cNvSpPr txBox="1"/>
          <p:nvPr/>
        </p:nvSpPr>
        <p:spPr>
          <a:xfrm>
            <a:off x="4636870" y="87784"/>
            <a:ext cx="6461522" cy="523220"/>
          </a:xfrm>
          <a:prstGeom prst="rect">
            <a:avLst/>
          </a:prstGeom>
          <a:noFill/>
        </p:spPr>
        <p:txBody>
          <a:bodyPr wrap="square" rtlCol="0">
            <a:spAutoFit/>
          </a:bodyPr>
          <a:lstStyle/>
          <a:p>
            <a:r>
              <a:rPr lang="en-US" sz="2800" b="1" dirty="0">
                <a:solidFill>
                  <a:schemeClr val="bg1"/>
                </a:solidFill>
              </a:rPr>
              <a:t>Python Libraries</a:t>
            </a:r>
          </a:p>
        </p:txBody>
      </p:sp>
      <p:pic>
        <p:nvPicPr>
          <p:cNvPr id="3" name="Picture 2">
            <a:extLst>
              <a:ext uri="{FF2B5EF4-FFF2-40B4-BE49-F238E27FC236}">
                <a16:creationId xmlns:a16="http://schemas.microsoft.com/office/drawing/2014/main" xmlns="" id="{34D40E66-CEC0-E586-1C58-CDBF13D54067}"/>
              </a:ext>
            </a:extLst>
          </p:cNvPr>
          <p:cNvPicPr>
            <a:picLocks noChangeAspect="1"/>
          </p:cNvPicPr>
          <p:nvPr/>
        </p:nvPicPr>
        <p:blipFill>
          <a:blip r:embed="rId3"/>
          <a:stretch>
            <a:fillRect/>
          </a:stretch>
        </p:blipFill>
        <p:spPr>
          <a:xfrm>
            <a:off x="693084" y="849481"/>
            <a:ext cx="7757832" cy="3444538"/>
          </a:xfrm>
          <a:prstGeom prst="rect">
            <a:avLst/>
          </a:prstGeom>
        </p:spPr>
      </p:pic>
    </p:spTree>
    <p:extLst>
      <p:ext uri="{BB962C8B-B14F-4D97-AF65-F5344CB8AC3E}">
        <p14:creationId xmlns:p14="http://schemas.microsoft.com/office/powerpoint/2010/main" val="917016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5" name="TextBox 4">
            <a:extLst>
              <a:ext uri="{FF2B5EF4-FFF2-40B4-BE49-F238E27FC236}">
                <a16:creationId xmlns:a16="http://schemas.microsoft.com/office/drawing/2014/main" xmlns="" id="{E8268C7A-5DAC-9395-BFDA-B3958BCC0DB5}"/>
              </a:ext>
            </a:extLst>
          </p:cNvPr>
          <p:cNvSpPr txBox="1"/>
          <p:nvPr/>
        </p:nvSpPr>
        <p:spPr>
          <a:xfrm>
            <a:off x="4636870" y="87784"/>
            <a:ext cx="6461522" cy="523220"/>
          </a:xfrm>
          <a:prstGeom prst="rect">
            <a:avLst/>
          </a:prstGeom>
          <a:noFill/>
        </p:spPr>
        <p:txBody>
          <a:bodyPr wrap="square" rtlCol="0">
            <a:spAutoFit/>
          </a:bodyPr>
          <a:lstStyle/>
          <a:p>
            <a:r>
              <a:rPr lang="en-US" sz="2800" b="1" dirty="0">
                <a:solidFill>
                  <a:schemeClr val="bg1"/>
                </a:solidFill>
              </a:rPr>
              <a:t>Python Libraries</a:t>
            </a:r>
          </a:p>
        </p:txBody>
      </p:sp>
      <p:pic>
        <p:nvPicPr>
          <p:cNvPr id="2" name="Picture 1">
            <a:extLst>
              <a:ext uri="{FF2B5EF4-FFF2-40B4-BE49-F238E27FC236}">
                <a16:creationId xmlns:a16="http://schemas.microsoft.com/office/drawing/2014/main" xmlns="" id="{877AF935-CE93-5BA7-8C34-F350B7472C04}"/>
              </a:ext>
            </a:extLst>
          </p:cNvPr>
          <p:cNvPicPr>
            <a:picLocks noChangeAspect="1"/>
          </p:cNvPicPr>
          <p:nvPr/>
        </p:nvPicPr>
        <p:blipFill>
          <a:blip r:embed="rId3"/>
          <a:stretch>
            <a:fillRect/>
          </a:stretch>
        </p:blipFill>
        <p:spPr>
          <a:xfrm>
            <a:off x="950661" y="803787"/>
            <a:ext cx="7064454" cy="2485104"/>
          </a:xfrm>
          <a:prstGeom prst="rect">
            <a:avLst/>
          </a:prstGeom>
        </p:spPr>
      </p:pic>
      <p:sp>
        <p:nvSpPr>
          <p:cNvPr id="6" name="TextBox 5">
            <a:extLst>
              <a:ext uri="{FF2B5EF4-FFF2-40B4-BE49-F238E27FC236}">
                <a16:creationId xmlns:a16="http://schemas.microsoft.com/office/drawing/2014/main" xmlns="" id="{64246E75-6694-7500-A780-EC3037300E80}"/>
              </a:ext>
            </a:extLst>
          </p:cNvPr>
          <p:cNvSpPr txBox="1"/>
          <p:nvPr/>
        </p:nvSpPr>
        <p:spPr>
          <a:xfrm>
            <a:off x="1713868" y="3625386"/>
            <a:ext cx="5962034" cy="584775"/>
          </a:xfrm>
          <a:prstGeom prst="rect">
            <a:avLst/>
          </a:prstGeom>
          <a:noFill/>
        </p:spPr>
        <p:txBody>
          <a:bodyPr wrap="square">
            <a:spAutoFit/>
          </a:bodyPr>
          <a:lstStyle/>
          <a:p>
            <a:r>
              <a:rPr lang="en-US" sz="3200" b="1" dirty="0">
                <a:solidFill>
                  <a:schemeClr val="bg1"/>
                </a:solidFill>
              </a:rPr>
              <a:t>TENSORFLOW &amp; PYTORCH </a:t>
            </a:r>
          </a:p>
        </p:txBody>
      </p:sp>
    </p:spTree>
    <p:extLst>
      <p:ext uri="{BB962C8B-B14F-4D97-AF65-F5344CB8AC3E}">
        <p14:creationId xmlns:p14="http://schemas.microsoft.com/office/powerpoint/2010/main" val="334432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4" name="Picture 3">
            <a:extLst>
              <a:ext uri="{FF2B5EF4-FFF2-40B4-BE49-F238E27FC236}">
                <a16:creationId xmlns:a16="http://schemas.microsoft.com/office/drawing/2014/main" xmlns="" id="{89DDE74A-72DF-4FAA-2B82-15064948C4FA}"/>
              </a:ext>
            </a:extLst>
          </p:cNvPr>
          <p:cNvPicPr>
            <a:picLocks noChangeAspect="1"/>
          </p:cNvPicPr>
          <p:nvPr/>
        </p:nvPicPr>
        <p:blipFill>
          <a:blip r:embed="rId3"/>
          <a:stretch>
            <a:fillRect/>
          </a:stretch>
        </p:blipFill>
        <p:spPr>
          <a:xfrm>
            <a:off x="392068" y="686158"/>
            <a:ext cx="8359864" cy="2728196"/>
          </a:xfrm>
          <a:prstGeom prst="rect">
            <a:avLst/>
          </a:prstGeom>
        </p:spPr>
      </p:pic>
      <p:sp>
        <p:nvSpPr>
          <p:cNvPr id="8" name="TextBox 7">
            <a:extLst>
              <a:ext uri="{FF2B5EF4-FFF2-40B4-BE49-F238E27FC236}">
                <a16:creationId xmlns:a16="http://schemas.microsoft.com/office/drawing/2014/main" xmlns="" id="{C9618850-E059-2444-BC3D-FEB462AC7D5B}"/>
              </a:ext>
            </a:extLst>
          </p:cNvPr>
          <p:cNvSpPr txBox="1"/>
          <p:nvPr/>
        </p:nvSpPr>
        <p:spPr>
          <a:xfrm>
            <a:off x="2021681" y="3728740"/>
            <a:ext cx="6357938" cy="523220"/>
          </a:xfrm>
          <a:prstGeom prst="rect">
            <a:avLst/>
          </a:prstGeom>
          <a:noFill/>
        </p:spPr>
        <p:txBody>
          <a:bodyPr wrap="square">
            <a:spAutoFit/>
          </a:bodyPr>
          <a:lstStyle/>
          <a:p>
            <a:r>
              <a:rPr lang="en-US" sz="2800" b="1" dirty="0">
                <a:solidFill>
                  <a:schemeClr val="bg1"/>
                </a:solidFill>
              </a:rPr>
              <a:t>USING ANACONDA PLATFORM </a:t>
            </a:r>
          </a:p>
        </p:txBody>
      </p:sp>
    </p:spTree>
    <p:extLst>
      <p:ext uri="{BB962C8B-B14F-4D97-AF65-F5344CB8AC3E}">
        <p14:creationId xmlns:p14="http://schemas.microsoft.com/office/powerpoint/2010/main" val="3505311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 name="TextBox 2">
            <a:extLst>
              <a:ext uri="{FF2B5EF4-FFF2-40B4-BE49-F238E27FC236}">
                <a16:creationId xmlns:a16="http://schemas.microsoft.com/office/drawing/2014/main" xmlns="" id="{A76EC6F0-42E1-A934-599E-A8563942B001}"/>
              </a:ext>
            </a:extLst>
          </p:cNvPr>
          <p:cNvSpPr txBox="1"/>
          <p:nvPr/>
        </p:nvSpPr>
        <p:spPr>
          <a:xfrm>
            <a:off x="1493044" y="1153150"/>
            <a:ext cx="5486400" cy="646331"/>
          </a:xfrm>
          <a:prstGeom prst="rect">
            <a:avLst/>
          </a:prstGeom>
          <a:noFill/>
        </p:spPr>
        <p:txBody>
          <a:bodyPr wrap="square">
            <a:spAutoFit/>
          </a:bodyPr>
          <a:lstStyle/>
          <a:p>
            <a:r>
              <a:rPr lang="en-US" sz="1800" b="1" dirty="0">
                <a:solidFill>
                  <a:schemeClr val="bg1"/>
                </a:solidFill>
              </a:rPr>
              <a:t>▰ Download Anaconda From The Given Link</a:t>
            </a:r>
          </a:p>
          <a:p>
            <a:r>
              <a:rPr lang="en-US" sz="1800" b="1" dirty="0">
                <a:solidFill>
                  <a:srgbClr val="FFFFFF"/>
                </a:solidFill>
                <a:hlinkClick r:id="rId3">
                  <a:extLst>
                    <a:ext uri="{A12FA001-AC4F-418D-AE19-62706E023703}">
                      <ahyp:hlinkClr xmlns:ahyp="http://schemas.microsoft.com/office/drawing/2018/hyperlinkcolor" xmlns="" val="tx"/>
                    </a:ext>
                  </a:extLst>
                </a:hlinkClick>
              </a:rPr>
              <a:t>(anaconda.com) </a:t>
            </a:r>
            <a:r>
              <a:rPr lang="en-US" sz="1800" b="1" dirty="0">
                <a:solidFill>
                  <a:schemeClr val="bg1"/>
                </a:solidFill>
                <a:hlinkClick r:id="rId3">
                  <a:extLst>
                    <a:ext uri="{A12FA001-AC4F-418D-AE19-62706E023703}">
                      <ahyp:hlinkClr xmlns:ahyp="http://schemas.microsoft.com/office/drawing/2018/hyperlinkcolor" xmlns="" val="tx"/>
                    </a:ext>
                  </a:extLst>
                </a:hlinkClick>
              </a:rPr>
              <a:t> </a:t>
            </a:r>
            <a:endParaRPr lang="en-US" sz="1800" b="1" dirty="0">
              <a:solidFill>
                <a:schemeClr val="bg1"/>
              </a:solidFill>
            </a:endParaRPr>
          </a:p>
        </p:txBody>
      </p:sp>
      <p:pic>
        <p:nvPicPr>
          <p:cNvPr id="6" name="Picture 5">
            <a:extLst>
              <a:ext uri="{FF2B5EF4-FFF2-40B4-BE49-F238E27FC236}">
                <a16:creationId xmlns:a16="http://schemas.microsoft.com/office/drawing/2014/main" xmlns="" id="{18A16533-E930-54BB-BEAD-1CC84DCB127F}"/>
              </a:ext>
            </a:extLst>
          </p:cNvPr>
          <p:cNvPicPr>
            <a:picLocks noChangeAspect="1"/>
          </p:cNvPicPr>
          <p:nvPr/>
        </p:nvPicPr>
        <p:blipFill>
          <a:blip r:embed="rId4"/>
          <a:stretch>
            <a:fillRect/>
          </a:stretch>
        </p:blipFill>
        <p:spPr>
          <a:xfrm>
            <a:off x="2128838" y="1929557"/>
            <a:ext cx="4724610" cy="2923353"/>
          </a:xfrm>
          <a:prstGeom prst="rect">
            <a:avLst/>
          </a:prstGeom>
        </p:spPr>
      </p:pic>
    </p:spTree>
    <p:extLst>
      <p:ext uri="{BB962C8B-B14F-4D97-AF65-F5344CB8AC3E}">
        <p14:creationId xmlns:p14="http://schemas.microsoft.com/office/powerpoint/2010/main" val="3188540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6" name="TextBox 5">
            <a:extLst>
              <a:ext uri="{FF2B5EF4-FFF2-40B4-BE49-F238E27FC236}">
                <a16:creationId xmlns:a16="http://schemas.microsoft.com/office/drawing/2014/main" xmlns="" id="{5B19571C-5ABD-285A-3043-AF13A21426EF}"/>
              </a:ext>
            </a:extLst>
          </p:cNvPr>
          <p:cNvSpPr txBox="1"/>
          <p:nvPr/>
        </p:nvSpPr>
        <p:spPr>
          <a:xfrm>
            <a:off x="1646634" y="907256"/>
            <a:ext cx="6461522" cy="646331"/>
          </a:xfrm>
          <a:prstGeom prst="rect">
            <a:avLst/>
          </a:prstGeom>
          <a:noFill/>
        </p:spPr>
        <p:txBody>
          <a:bodyPr wrap="square" rtlCol="0">
            <a:spAutoFit/>
          </a:bodyPr>
          <a:lstStyle/>
          <a:p>
            <a:r>
              <a:rPr lang="en-US" sz="3600" b="1" dirty="0">
                <a:solidFill>
                  <a:schemeClr val="bg1"/>
                </a:solidFill>
              </a:rPr>
              <a:t>What is Machine Learning ?</a:t>
            </a:r>
          </a:p>
        </p:txBody>
      </p:sp>
      <p:sp>
        <p:nvSpPr>
          <p:cNvPr id="3" name="TextBox 2">
            <a:extLst>
              <a:ext uri="{FF2B5EF4-FFF2-40B4-BE49-F238E27FC236}">
                <a16:creationId xmlns:a16="http://schemas.microsoft.com/office/drawing/2014/main" xmlns="" id="{EC49E4C0-B0D5-5314-664D-D0CF1454E045}"/>
              </a:ext>
            </a:extLst>
          </p:cNvPr>
          <p:cNvSpPr txBox="1"/>
          <p:nvPr/>
        </p:nvSpPr>
        <p:spPr>
          <a:xfrm>
            <a:off x="1707356" y="1805374"/>
            <a:ext cx="5486400" cy="1938992"/>
          </a:xfrm>
          <a:prstGeom prst="rect">
            <a:avLst/>
          </a:prstGeom>
          <a:noFill/>
        </p:spPr>
        <p:txBody>
          <a:bodyPr wrap="square">
            <a:spAutoFit/>
          </a:bodyPr>
          <a:lstStyle/>
          <a:p>
            <a:r>
              <a:rPr lang="en-US" sz="2000" dirty="0">
                <a:solidFill>
                  <a:schemeClr val="bg1"/>
                </a:solidFill>
              </a:rPr>
              <a:t>Machine learning is a field of artificial intelligence (AI) that involves developing algorithms and statistical models that enable computers to learn and improve from experience, without being explicitly programmed.</a:t>
            </a:r>
          </a:p>
        </p:txBody>
      </p:sp>
    </p:spTree>
    <p:extLst>
      <p:ext uri="{BB962C8B-B14F-4D97-AF65-F5344CB8AC3E}">
        <p14:creationId xmlns:p14="http://schemas.microsoft.com/office/powerpoint/2010/main" val="1363363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 name="TextBox 2">
            <a:extLst>
              <a:ext uri="{FF2B5EF4-FFF2-40B4-BE49-F238E27FC236}">
                <a16:creationId xmlns:a16="http://schemas.microsoft.com/office/drawing/2014/main" xmlns="" id="{A76EC6F0-42E1-A934-599E-A8563942B001}"/>
              </a:ext>
            </a:extLst>
          </p:cNvPr>
          <p:cNvSpPr txBox="1"/>
          <p:nvPr/>
        </p:nvSpPr>
        <p:spPr>
          <a:xfrm>
            <a:off x="1185862" y="1431757"/>
            <a:ext cx="6279356" cy="3170099"/>
          </a:xfrm>
          <a:prstGeom prst="rect">
            <a:avLst/>
          </a:prstGeom>
          <a:noFill/>
        </p:spPr>
        <p:txBody>
          <a:bodyPr wrap="square">
            <a:spAutoFit/>
          </a:bodyPr>
          <a:lstStyle/>
          <a:p>
            <a:r>
              <a:rPr lang="en-US" sz="2000" dirty="0">
                <a:solidFill>
                  <a:schemeClr val="bg1"/>
                </a:solidFill>
              </a:rPr>
              <a:t>SETUP YOUR KAGGLE ACCOUNT :</a:t>
            </a:r>
          </a:p>
          <a:p>
            <a:endParaRPr lang="en-US" sz="2000" dirty="0">
              <a:solidFill>
                <a:schemeClr val="bg1"/>
              </a:solidFill>
            </a:endParaRPr>
          </a:p>
          <a:p>
            <a:r>
              <a:rPr lang="en-US" sz="2000" dirty="0">
                <a:solidFill>
                  <a:schemeClr val="bg1"/>
                </a:solidFill>
              </a:rPr>
              <a:t>▰ The Biggest Data Science and Machine Learning Platform in the world. </a:t>
            </a:r>
          </a:p>
          <a:p>
            <a:r>
              <a:rPr lang="en-US" sz="2000" dirty="0">
                <a:solidFill>
                  <a:schemeClr val="bg1"/>
                </a:solidFill>
              </a:rPr>
              <a:t>▰ It provides a HUGE number of Datasets freely to be used in the projects. </a:t>
            </a:r>
          </a:p>
          <a:p>
            <a:r>
              <a:rPr lang="en-US" sz="2000" dirty="0">
                <a:solidFill>
                  <a:schemeClr val="bg1"/>
                </a:solidFill>
              </a:rPr>
              <a:t>▰ There are some free courses for short hours of some topics such as (Data Visualization, Data Analysis, Machine Learning, Advanced Machine Learning … </a:t>
            </a:r>
            <a:r>
              <a:rPr lang="en-US" sz="2000" dirty="0" err="1">
                <a:solidFill>
                  <a:schemeClr val="bg1"/>
                </a:solidFill>
              </a:rPr>
              <a:t>etc</a:t>
            </a:r>
            <a:r>
              <a:rPr lang="en-US" sz="2000" dirty="0">
                <a:solidFill>
                  <a:schemeClr val="bg1"/>
                </a:solidFill>
              </a:rPr>
              <a:t>).</a:t>
            </a:r>
            <a:endParaRPr lang="en-US" sz="1600" b="1" dirty="0">
              <a:solidFill>
                <a:schemeClr val="bg1"/>
              </a:solidFill>
            </a:endParaRPr>
          </a:p>
        </p:txBody>
      </p:sp>
      <p:pic>
        <p:nvPicPr>
          <p:cNvPr id="4" name="Picture 3">
            <a:extLst>
              <a:ext uri="{FF2B5EF4-FFF2-40B4-BE49-F238E27FC236}">
                <a16:creationId xmlns:a16="http://schemas.microsoft.com/office/drawing/2014/main" xmlns="" id="{BBD63458-3B9A-7DE7-E9F9-AB45D113EFD9}"/>
              </a:ext>
            </a:extLst>
          </p:cNvPr>
          <p:cNvPicPr>
            <a:picLocks noChangeAspect="1"/>
          </p:cNvPicPr>
          <p:nvPr/>
        </p:nvPicPr>
        <p:blipFill>
          <a:blip r:embed="rId3"/>
          <a:stretch>
            <a:fillRect/>
          </a:stretch>
        </p:blipFill>
        <p:spPr>
          <a:xfrm>
            <a:off x="5984080" y="178593"/>
            <a:ext cx="2619375" cy="1743075"/>
          </a:xfrm>
          <a:prstGeom prst="rect">
            <a:avLst/>
          </a:prstGeom>
        </p:spPr>
      </p:pic>
    </p:spTree>
    <p:extLst>
      <p:ext uri="{BB962C8B-B14F-4D97-AF65-F5344CB8AC3E}">
        <p14:creationId xmlns:p14="http://schemas.microsoft.com/office/powerpoint/2010/main" val="702957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5" name="Picture 4">
            <a:extLst>
              <a:ext uri="{FF2B5EF4-FFF2-40B4-BE49-F238E27FC236}">
                <a16:creationId xmlns:a16="http://schemas.microsoft.com/office/drawing/2014/main" xmlns="" id="{3A139515-4585-E146-AD0D-25353C1B2C34}"/>
              </a:ext>
            </a:extLst>
          </p:cNvPr>
          <p:cNvPicPr>
            <a:picLocks noChangeAspect="1"/>
          </p:cNvPicPr>
          <p:nvPr/>
        </p:nvPicPr>
        <p:blipFill>
          <a:blip r:embed="rId3"/>
          <a:stretch>
            <a:fillRect/>
          </a:stretch>
        </p:blipFill>
        <p:spPr>
          <a:xfrm>
            <a:off x="4511788" y="285750"/>
            <a:ext cx="3878035" cy="2171700"/>
          </a:xfrm>
          <a:prstGeom prst="rect">
            <a:avLst/>
          </a:prstGeom>
        </p:spPr>
      </p:pic>
      <p:sp>
        <p:nvSpPr>
          <p:cNvPr id="6" name="TextBox 5">
            <a:extLst>
              <a:ext uri="{FF2B5EF4-FFF2-40B4-BE49-F238E27FC236}">
                <a16:creationId xmlns:a16="http://schemas.microsoft.com/office/drawing/2014/main" xmlns="" id="{B9946DCB-98BE-1BB2-5C2A-B36F97A1EDE9}"/>
              </a:ext>
            </a:extLst>
          </p:cNvPr>
          <p:cNvSpPr txBox="1"/>
          <p:nvPr/>
        </p:nvSpPr>
        <p:spPr>
          <a:xfrm>
            <a:off x="964406" y="1809423"/>
            <a:ext cx="5486400" cy="2431435"/>
          </a:xfrm>
          <a:prstGeom prst="rect">
            <a:avLst/>
          </a:prstGeom>
          <a:noFill/>
        </p:spPr>
        <p:txBody>
          <a:bodyPr wrap="square">
            <a:spAutoFit/>
          </a:bodyPr>
          <a:lstStyle/>
          <a:p>
            <a:r>
              <a:rPr lang="en-US" sz="3200" b="1" dirty="0">
                <a:solidFill>
                  <a:schemeClr val="bg1"/>
                </a:solidFill>
              </a:rPr>
              <a:t>Git &amp; GitHub:</a:t>
            </a:r>
            <a:endParaRPr lang="en-US" sz="2400" b="1" dirty="0">
              <a:solidFill>
                <a:schemeClr val="bg1"/>
              </a:solidFill>
            </a:endParaRPr>
          </a:p>
          <a:p>
            <a:endParaRPr lang="en-US" sz="2400" b="1" dirty="0">
              <a:solidFill>
                <a:schemeClr val="bg1"/>
              </a:solidFill>
            </a:endParaRPr>
          </a:p>
          <a:p>
            <a:r>
              <a:rPr lang="en-US" sz="1600" b="0" i="0" dirty="0">
                <a:solidFill>
                  <a:schemeClr val="bg1"/>
                </a:solidFill>
                <a:effectLst/>
                <a:latin typeface="Söhne"/>
              </a:rPr>
              <a:t>GitHub is a web-based platform for version control and collaboration that allows developers and teams to work on software projects together. It provides a wide range of tools and features for managing and tracking changes to code, collaborating with other developers, and hosting and sharing software projects. </a:t>
            </a:r>
            <a:endParaRPr lang="en-US" sz="1200" b="1" dirty="0">
              <a:solidFill>
                <a:schemeClr val="bg1"/>
              </a:solidFill>
            </a:endParaRPr>
          </a:p>
        </p:txBody>
      </p:sp>
    </p:spTree>
    <p:extLst>
      <p:ext uri="{BB962C8B-B14F-4D97-AF65-F5344CB8AC3E}">
        <p14:creationId xmlns:p14="http://schemas.microsoft.com/office/powerpoint/2010/main" val="918726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grpSp>
        <p:nvGrpSpPr>
          <p:cNvPr id="767" name="Google Shape;767;p41"/>
          <p:cNvGrpSpPr/>
          <p:nvPr/>
        </p:nvGrpSpPr>
        <p:grpSpPr>
          <a:xfrm rot="5400000">
            <a:off x="3024957" y="-219079"/>
            <a:ext cx="288601" cy="1096693"/>
            <a:chOff x="1006700" y="2603975"/>
            <a:chExt cx="55450" cy="210700"/>
          </a:xfrm>
        </p:grpSpPr>
        <p:sp>
          <p:nvSpPr>
            <p:cNvPr id="768" name="Google Shape;768;p41"/>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1"/>
          <p:cNvGrpSpPr/>
          <p:nvPr/>
        </p:nvGrpSpPr>
        <p:grpSpPr>
          <a:xfrm>
            <a:off x="6536599" y="3528175"/>
            <a:ext cx="1372762" cy="1277186"/>
            <a:chOff x="827350" y="3629733"/>
            <a:chExt cx="1431600" cy="1332067"/>
          </a:xfrm>
        </p:grpSpPr>
        <p:sp>
          <p:nvSpPr>
            <p:cNvPr id="775" name="Google Shape;775;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1"/>
          <p:cNvGrpSpPr/>
          <p:nvPr/>
        </p:nvGrpSpPr>
        <p:grpSpPr>
          <a:xfrm>
            <a:off x="4865856" y="3550298"/>
            <a:ext cx="688313" cy="640458"/>
            <a:chOff x="827350" y="3629733"/>
            <a:chExt cx="1431600" cy="1332067"/>
          </a:xfrm>
        </p:grpSpPr>
        <p:sp>
          <p:nvSpPr>
            <p:cNvPr id="783" name="Google Shape;783;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41"/>
          <p:cNvGrpSpPr/>
          <p:nvPr/>
        </p:nvGrpSpPr>
        <p:grpSpPr>
          <a:xfrm>
            <a:off x="5815073" y="4066919"/>
            <a:ext cx="439215" cy="408678"/>
            <a:chOff x="827350" y="3629733"/>
            <a:chExt cx="1431600" cy="1332067"/>
          </a:xfrm>
        </p:grpSpPr>
        <p:sp>
          <p:nvSpPr>
            <p:cNvPr id="787" name="Google Shape;787;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xmlns="" id="{AC7B0E2B-8510-F30C-2237-FEB3F96DE4AD}"/>
              </a:ext>
            </a:extLst>
          </p:cNvPr>
          <p:cNvSpPr txBox="1"/>
          <p:nvPr/>
        </p:nvSpPr>
        <p:spPr>
          <a:xfrm>
            <a:off x="969850" y="1043679"/>
            <a:ext cx="6995432" cy="2185214"/>
          </a:xfrm>
          <a:prstGeom prst="rect">
            <a:avLst/>
          </a:prstGeom>
          <a:noFill/>
        </p:spPr>
        <p:txBody>
          <a:bodyPr wrap="square">
            <a:spAutoFit/>
          </a:bodyPr>
          <a:lstStyle/>
          <a:p>
            <a:r>
              <a:rPr lang="en-US" sz="4000" dirty="0">
                <a:solidFill>
                  <a:schemeClr val="bg1"/>
                </a:solidFill>
              </a:rPr>
              <a:t>Important Links: </a:t>
            </a:r>
            <a:endParaRPr lang="en-US" sz="4400" dirty="0">
              <a:solidFill>
                <a:schemeClr val="bg1"/>
              </a:solidFill>
            </a:endParaRPr>
          </a:p>
          <a:p>
            <a:r>
              <a:rPr lang="en-US" sz="2400" dirty="0">
                <a:solidFill>
                  <a:schemeClr val="bg1"/>
                </a:solidFill>
                <a:hlinkClick r:id="rId3"/>
              </a:rPr>
              <a:t>▰ Home - UCI Machine Learning Repository </a:t>
            </a:r>
            <a:endParaRPr lang="en-US" sz="2400" dirty="0">
              <a:solidFill>
                <a:schemeClr val="bg1"/>
              </a:solidFill>
            </a:endParaRPr>
          </a:p>
          <a:p>
            <a:r>
              <a:rPr lang="en-US" sz="2400" dirty="0">
                <a:solidFill>
                  <a:schemeClr val="bg1"/>
                </a:solidFill>
                <a:hlinkClick r:id="rId4"/>
              </a:rPr>
              <a:t>▰ Numpy_Cheat_Sheet.pdf (datacamp.com) </a:t>
            </a:r>
            <a:endParaRPr lang="en-US" sz="2400" dirty="0">
              <a:solidFill>
                <a:schemeClr val="bg1"/>
              </a:solidFill>
            </a:endParaRPr>
          </a:p>
          <a:p>
            <a:r>
              <a:rPr lang="en-US" sz="2400" dirty="0">
                <a:solidFill>
                  <a:schemeClr val="bg1"/>
                </a:solidFill>
                <a:hlinkClick r:id="rId5"/>
              </a:rPr>
              <a:t>▰ Pandas_Cheat_Sheet.pdf (datacamp.com) </a:t>
            </a:r>
            <a:endParaRPr lang="en-US" sz="2400" dirty="0">
              <a:solidFill>
                <a:schemeClr val="bg1"/>
              </a:solidFill>
            </a:endParaRPr>
          </a:p>
          <a:p>
            <a:r>
              <a:rPr lang="en-US" sz="2400" dirty="0">
                <a:solidFill>
                  <a:schemeClr val="bg1"/>
                </a:solidFill>
                <a:hlinkClick r:id="rId6"/>
              </a:rPr>
              <a:t>▰ Matplotlib_Cheat_Sheet.pdf (datacamp.com)</a:t>
            </a:r>
            <a:endParaRPr lang="en-US" sz="2400" dirty="0">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03"/>
        <p:cNvGrpSpPr/>
        <p:nvPr/>
      </p:nvGrpSpPr>
      <p:grpSpPr>
        <a:xfrm>
          <a:off x="0" y="0"/>
          <a:ext cx="0" cy="0"/>
          <a:chOff x="0" y="0"/>
          <a:chExt cx="0" cy="0"/>
        </a:xfrm>
      </p:grpSpPr>
      <p:sp>
        <p:nvSpPr>
          <p:cNvPr id="2" name="TextBox 1">
            <a:extLst>
              <a:ext uri="{FF2B5EF4-FFF2-40B4-BE49-F238E27FC236}">
                <a16:creationId xmlns:a16="http://schemas.microsoft.com/office/drawing/2014/main" xmlns="" id="{B3CCFF0B-1E0C-3A78-8FAE-8DC79E0F03E0}"/>
              </a:ext>
            </a:extLst>
          </p:cNvPr>
          <p:cNvSpPr txBox="1"/>
          <p:nvPr/>
        </p:nvSpPr>
        <p:spPr>
          <a:xfrm>
            <a:off x="971550" y="685800"/>
            <a:ext cx="5665333" cy="3077766"/>
          </a:xfrm>
          <a:prstGeom prst="rect">
            <a:avLst/>
          </a:prstGeom>
          <a:noFill/>
        </p:spPr>
        <p:txBody>
          <a:bodyPr wrap="none" rtlCol="0">
            <a:spAutoFit/>
          </a:bodyPr>
          <a:lstStyle/>
          <a:p>
            <a:r>
              <a:rPr lang="en-US" sz="5400" b="1" dirty="0">
                <a:solidFill>
                  <a:schemeClr val="bg1"/>
                </a:solidFill>
              </a:rPr>
              <a:t>Tasks:</a:t>
            </a:r>
            <a:endParaRPr lang="en-US" sz="2800" b="1" dirty="0">
              <a:solidFill>
                <a:schemeClr val="bg1"/>
              </a:solidFill>
            </a:endParaRPr>
          </a:p>
          <a:p>
            <a:r>
              <a:rPr lang="en-US" sz="2800" dirty="0">
                <a:solidFill>
                  <a:schemeClr val="bg1"/>
                </a:solidFill>
              </a:rPr>
              <a:t>▰ </a:t>
            </a:r>
            <a:r>
              <a:rPr lang="en-US" sz="2800" b="1" dirty="0">
                <a:solidFill>
                  <a:schemeClr val="bg1"/>
                </a:solidFill>
              </a:rPr>
              <a:t>Install Anaconda </a:t>
            </a:r>
          </a:p>
          <a:p>
            <a:r>
              <a:rPr lang="en-US" sz="2800" dirty="0">
                <a:solidFill>
                  <a:schemeClr val="bg1"/>
                </a:solidFill>
              </a:rPr>
              <a:t>▰ </a:t>
            </a:r>
            <a:r>
              <a:rPr lang="en-US" sz="2800" b="1" dirty="0">
                <a:solidFill>
                  <a:schemeClr val="bg1"/>
                </a:solidFill>
              </a:rPr>
              <a:t>Prepare Kaggle Account</a:t>
            </a:r>
          </a:p>
          <a:p>
            <a:r>
              <a:rPr lang="en-US" sz="2800" dirty="0">
                <a:solidFill>
                  <a:schemeClr val="bg1"/>
                </a:solidFill>
              </a:rPr>
              <a:t>▰ </a:t>
            </a:r>
            <a:r>
              <a:rPr lang="en-US" sz="2800" b="1" dirty="0">
                <a:solidFill>
                  <a:schemeClr val="bg1"/>
                </a:solidFill>
              </a:rPr>
              <a:t>Prepare GitHub Account</a:t>
            </a:r>
            <a:r>
              <a:rPr lang="en-US" sz="2800" dirty="0">
                <a:solidFill>
                  <a:schemeClr val="bg1"/>
                </a:solidFill>
              </a:rPr>
              <a:t> </a:t>
            </a:r>
            <a:endParaRPr lang="en-US" sz="2800" b="1" dirty="0">
              <a:solidFill>
                <a:schemeClr val="bg1"/>
              </a:solidFill>
            </a:endParaRPr>
          </a:p>
          <a:p>
            <a:r>
              <a:rPr lang="en-US" sz="2800" dirty="0">
                <a:solidFill>
                  <a:schemeClr val="bg1"/>
                </a:solidFill>
              </a:rPr>
              <a:t>▰ </a:t>
            </a:r>
            <a:r>
              <a:rPr lang="en-US" sz="2800" b="1" dirty="0">
                <a:solidFill>
                  <a:schemeClr val="bg1"/>
                </a:solidFill>
              </a:rPr>
              <a:t>Write First Jupyter Notebook </a:t>
            </a:r>
          </a:p>
          <a:p>
            <a:r>
              <a:rPr lang="en-US" sz="2800" b="1" dirty="0">
                <a:solidFill>
                  <a:schemeClr val="bg1"/>
                </a:solidFill>
              </a:rPr>
              <a:t>Code For testing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83762" y="553896"/>
            <a:ext cx="8627469" cy="29546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Udemy Sans"/>
                <a:cs typeface="Arial" pitchFamily="34" charset="0"/>
              </a:rPr>
              <a:t>In mathematics, the </a:t>
            </a:r>
            <a:r>
              <a:rPr kumimoji="0" lang="en-US" sz="1200" b="1" i="0" u="none" strike="noStrike" cap="none" normalizeH="0" baseline="0" dirty="0" smtClean="0">
                <a:ln>
                  <a:noFill/>
                </a:ln>
                <a:solidFill>
                  <a:schemeClr val="tx1"/>
                </a:solidFill>
                <a:effectLst/>
                <a:latin typeface="Udemy Sans"/>
                <a:cs typeface="Arial" pitchFamily="34" charset="0"/>
              </a:rPr>
              <a:t>symmetric difference</a:t>
            </a:r>
            <a:r>
              <a:rPr kumimoji="0" lang="en-US" sz="1200" b="0" i="0" u="none" strike="noStrike" cap="none" normalizeH="0" baseline="0" dirty="0" smtClean="0">
                <a:ln>
                  <a:noFill/>
                </a:ln>
                <a:solidFill>
                  <a:schemeClr val="tx1"/>
                </a:solidFill>
                <a:effectLst/>
                <a:latin typeface="Udemy Sans"/>
                <a:cs typeface="Arial" pitchFamily="34" charset="0"/>
              </a:rPr>
              <a:t> of two sets is the set of elements which are in either of the sets, but not in their intersection.</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Udemy Sans"/>
                <a:cs typeface="Arial" pitchFamily="34" charset="0"/>
              </a:rPr>
              <a:t>Two following sets are given:</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Udemy Sans"/>
                <a:cs typeface="Arial" pitchFamily="34" charset="0"/>
              </a:rPr>
              <a:t/>
            </a:r>
            <a:br>
              <a:rPr kumimoji="0" lang="en-US" sz="1200" b="0" i="0" u="none" strike="noStrike" cap="none" normalizeH="0" baseline="0" dirty="0" smtClean="0">
                <a:ln>
                  <a:noFill/>
                </a:ln>
                <a:solidFill>
                  <a:schemeClr val="tx1"/>
                </a:solidFill>
                <a:effectLst/>
                <a:latin typeface="Udemy Sans"/>
                <a:cs typeface="Arial" pitchFamily="34" charset="0"/>
              </a:rPr>
            </a:b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sz="1000" b="0" i="0" u="none" strike="noStrike" cap="none" normalizeH="0" baseline="0" dirty="0" smtClean="0">
                <a:ln>
                  <a:noFill/>
                </a:ln>
                <a:solidFill>
                  <a:schemeClr val="tx1"/>
                </a:solidFill>
                <a:effectLst/>
                <a:latin typeface="sfmono-regular"/>
                <a:cs typeface="Arial" pitchFamily="34" charset="0"/>
              </a:rPr>
              <a:t>A = {2, 4, 6, 8}</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sz="1000" b="0" i="0" u="none" strike="noStrike" cap="none" normalizeH="0" baseline="0" dirty="0" smtClean="0">
                <a:ln>
                  <a:noFill/>
                </a:ln>
                <a:solidFill>
                  <a:schemeClr val="tx1"/>
                </a:solidFill>
                <a:effectLst/>
                <a:latin typeface="sfmono-regular"/>
                <a:cs typeface="Arial" pitchFamily="34" charset="0"/>
              </a:rPr>
              <a:t>B = {4, 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Udemy Sans"/>
                <a:cs typeface="Arial" pitchFamily="34" charset="0"/>
              </a:rPr>
              <a:t/>
            </a:r>
            <a:br>
              <a:rPr kumimoji="0" lang="en-US" sz="1200" b="0" i="0" u="none" strike="noStrike" cap="none" normalizeH="0" baseline="0" dirty="0" smtClean="0">
                <a:ln>
                  <a:noFill/>
                </a:ln>
                <a:solidFill>
                  <a:schemeClr val="tx1"/>
                </a:solidFill>
                <a:effectLst/>
                <a:latin typeface="Udemy Sans"/>
                <a:cs typeface="Arial" pitchFamily="34" charset="0"/>
              </a:rPr>
            </a:b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Udemy Sans"/>
                <a:cs typeface="Arial" pitchFamily="34" charset="0"/>
              </a:rPr>
              <a:t>Using the appropriate method, extract the symmetrical difference of sets A and B and print the result to the console as shown below.</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Udemy Sans"/>
                <a:cs typeface="Arial" pitchFamily="34" charset="0"/>
              </a:rPr>
              <a:t/>
            </a:r>
            <a:br>
              <a:rPr kumimoji="0" lang="en-US" sz="1200" b="0" i="0" u="none" strike="noStrike" cap="none" normalizeH="0" baseline="0" dirty="0" smtClean="0">
                <a:ln>
                  <a:noFill/>
                </a:ln>
                <a:solidFill>
                  <a:schemeClr val="tx1"/>
                </a:solidFill>
                <a:effectLst/>
                <a:latin typeface="Udemy Sans"/>
                <a:cs typeface="Arial" pitchFamily="34" charset="0"/>
              </a:rPr>
            </a:b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Udemy Sans"/>
                <a:cs typeface="Arial" pitchFamily="34" charset="0"/>
              </a:rPr>
              <a:t>Expected result: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Udemy Sans"/>
                <a:cs typeface="Arial" pitchFamily="34" charset="0"/>
              </a:rPr>
              <a:t/>
            </a:r>
            <a:br>
              <a:rPr kumimoji="0" lang="en-US" sz="1200" b="0" i="0" u="none" strike="noStrike" cap="none" normalizeH="0" baseline="0" dirty="0" smtClean="0">
                <a:ln>
                  <a:noFill/>
                </a:ln>
                <a:solidFill>
                  <a:schemeClr val="tx1"/>
                </a:solidFill>
                <a:effectLst/>
                <a:latin typeface="Udemy Sans"/>
                <a:cs typeface="Arial" pitchFamily="34" charset="0"/>
              </a:rPr>
            </a:b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sz="1000" b="0" i="0" u="none" strike="noStrike" cap="none" normalizeH="0" baseline="0" dirty="0" smtClean="0">
                <a:ln>
                  <a:noFill/>
                </a:ln>
                <a:solidFill>
                  <a:schemeClr val="tx1"/>
                </a:solidFill>
                <a:effectLst/>
                <a:latin typeface="sfmono-regular"/>
                <a:cs typeface="Arial" pitchFamily="34" charset="0"/>
              </a:rPr>
              <a:t>Symmetric difference: </a:t>
            </a:r>
            <a:r>
              <a:rPr kumimoji="0" lang="en-US" sz="1000" b="0" i="0" u="none" strike="noStrike" cap="none" normalizeH="0" baseline="0" dirty="0" smtClean="0">
                <a:ln>
                  <a:noFill/>
                </a:ln>
                <a:solidFill>
                  <a:schemeClr val="accent1"/>
                </a:solidFill>
                <a:effectLst/>
                <a:latin typeface="sfmono-regular"/>
                <a:cs typeface="Arial" pitchFamily="34" charset="0"/>
              </a:rPr>
              <a:t>{2, 6, 8, 10}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222371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368109" y="366843"/>
            <a:ext cx="6742829" cy="3716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The variable </a:t>
            </a:r>
            <a:r>
              <a:rPr kumimoji="0" lang="en-US" sz="1200" b="0" i="1" u="none" strike="noStrike" cap="none" normalizeH="0" baseline="0" dirty="0" smtClean="0">
                <a:ln>
                  <a:noFill/>
                </a:ln>
                <a:solidFill>
                  <a:srgbClr val="2D2F31"/>
                </a:solidFill>
                <a:effectLst/>
                <a:latin typeface="Udemy Sans"/>
                <a:cs typeface="Arial" pitchFamily="34" charset="0"/>
              </a:rPr>
              <a:t>x</a:t>
            </a:r>
            <a:r>
              <a:rPr kumimoji="0" lang="en-US" sz="1200" b="0" i="0" u="none" strike="noStrike" cap="none" normalizeH="0" baseline="0" dirty="0" smtClean="0">
                <a:ln>
                  <a:noFill/>
                </a:ln>
                <a:solidFill>
                  <a:srgbClr val="2D2F31"/>
                </a:solidFill>
                <a:effectLst/>
                <a:latin typeface="Udemy Sans"/>
                <a:cs typeface="Arial" pitchFamily="34" charset="0"/>
              </a:rPr>
              <a: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
            </a:r>
            <a:br>
              <a:rPr kumimoji="0" lang="en-US" sz="1200" b="0" i="0" u="none" strike="noStrike" cap="none" normalizeH="0" baseline="0" dirty="0" smtClean="0">
                <a:ln>
                  <a:noFill/>
                </a:ln>
                <a:solidFill>
                  <a:srgbClr val="2D2F31"/>
                </a:solidFill>
                <a:effectLst/>
                <a:latin typeface="Udemy Sans"/>
                <a:cs typeface="Arial" pitchFamily="34" charset="0"/>
              </a:rPr>
            </a:b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tabLst/>
            </a:pPr>
            <a:r>
              <a:rPr kumimoji="0" lang="en-US" sz="1000" b="0" i="0" u="none" strike="noStrike" cap="none" normalizeH="0" baseline="0" dirty="0" smtClean="0">
                <a:ln>
                  <a:noFill/>
                </a:ln>
                <a:solidFill>
                  <a:srgbClr val="2D2F31"/>
                </a:solidFill>
                <a:effectLst/>
                <a:latin typeface="sfmono-regular"/>
                <a:cs typeface="Arial" pitchFamily="34" charset="0"/>
              </a:rPr>
              <a:t>x = -1.5</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
            </a:r>
            <a:br>
              <a:rPr kumimoji="0" lang="en-US" sz="1200" b="0" i="0" u="none" strike="noStrike" cap="none" normalizeH="0" baseline="0" dirty="0" smtClean="0">
                <a:ln>
                  <a:noFill/>
                </a:ln>
                <a:solidFill>
                  <a:srgbClr val="2D2F31"/>
                </a:solidFill>
                <a:effectLst/>
                <a:latin typeface="Udemy Sans"/>
                <a:cs typeface="Arial" pitchFamily="34" charset="0"/>
              </a:rPr>
            </a:b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and the following expression are given:</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
            </a:r>
            <a:br>
              <a:rPr kumimoji="0" lang="en-US" sz="1200" b="0" i="0" u="none" strike="noStrike" cap="none" normalizeH="0" baseline="0" dirty="0" smtClean="0">
                <a:ln>
                  <a:noFill/>
                </a:ln>
                <a:solidFill>
                  <a:srgbClr val="2D2F31"/>
                </a:solidFill>
                <a:effectLst/>
                <a:latin typeface="Udemy Sans"/>
                <a:cs typeface="Arial" pitchFamily="34" charset="0"/>
              </a:rPr>
            </a:br>
            <a:r>
              <a:rPr kumimoji="0" lang="en-US" sz="1000" b="0" i="0" u="none" strike="noStrike" cap="none" normalizeH="0" baseline="0" dirty="0" smtClean="0">
                <a:ln>
                  <a:noFill/>
                </a:ln>
                <a:solidFill>
                  <a:srgbClr val="2D2F31"/>
                </a:solidFill>
                <a:effectLst/>
                <a:latin typeface="sfmono-regular"/>
                <a:cs typeface="Arial" pitchFamily="34" charset="0"/>
              </a:rPr>
              <a:t>expression = </a:t>
            </a:r>
            <a:r>
              <a:rPr kumimoji="0" lang="en-US" sz="1000" b="0" i="0" u="none" strike="noStrike" cap="none" normalizeH="0" baseline="0" dirty="0" smtClean="0">
                <a:ln>
                  <a:noFill/>
                </a:ln>
                <a:solidFill>
                  <a:srgbClr val="19A38C"/>
                </a:solidFill>
                <a:effectLst/>
                <a:latin typeface="sfmono-regular"/>
                <a:cs typeface="Arial" pitchFamily="34" charset="0"/>
              </a:rPr>
              <a:t>'x**2 + x'</a:t>
            </a:r>
            <a:endParaRPr kumimoji="0" lang="en-US" sz="1000" b="0" i="0" u="none" strike="noStrike" cap="none" normalizeH="0" baseline="0" dirty="0" smtClean="0">
              <a:ln>
                <a:noFill/>
              </a:ln>
              <a:solidFill>
                <a:srgbClr val="2D2F31"/>
              </a:solidFill>
              <a:effectLst/>
              <a:latin typeface="sfmono-regular"/>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
            </a:r>
            <a:br>
              <a:rPr kumimoji="0" lang="en-US" sz="1200" b="0" i="0" u="none" strike="noStrike" cap="none" normalizeH="0" baseline="0" dirty="0" smtClean="0">
                <a:ln>
                  <a:noFill/>
                </a:ln>
                <a:solidFill>
                  <a:srgbClr val="2D2F31"/>
                </a:solidFill>
                <a:effectLst/>
                <a:latin typeface="Udemy Sans"/>
                <a:cs typeface="Arial" pitchFamily="34" charset="0"/>
              </a:rPr>
            </a:b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Using the appropriate function, calculate the value of this expression and print the result to the console.</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
            </a:r>
            <a:br>
              <a:rPr kumimoji="0" lang="en-US" sz="1200" b="0" i="0" u="none" strike="noStrike" cap="none" normalizeH="0" baseline="0" dirty="0" smtClean="0">
                <a:ln>
                  <a:noFill/>
                </a:ln>
                <a:solidFill>
                  <a:srgbClr val="2D2F31"/>
                </a:solidFill>
                <a:effectLst/>
                <a:latin typeface="Udemy Sans"/>
                <a:cs typeface="Arial" pitchFamily="34" charset="0"/>
              </a:rPr>
            </a:b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2D2F31"/>
                </a:solidFill>
                <a:effectLst/>
                <a:latin typeface="Udemy Sans"/>
                <a:cs typeface="Arial" pitchFamily="34" charset="0"/>
              </a:rPr>
              <a:t>Tip: </a:t>
            </a:r>
            <a:r>
              <a:rPr kumimoji="0" lang="en-US" sz="1200" b="0" i="0" u="none" strike="noStrike" cap="none" normalizeH="0" baseline="0" dirty="0" smtClean="0">
                <a:ln>
                  <a:noFill/>
                </a:ln>
                <a:solidFill>
                  <a:srgbClr val="2D2F31"/>
                </a:solidFill>
                <a:effectLst/>
                <a:latin typeface="Udemy Sans"/>
                <a:cs typeface="Arial" pitchFamily="34" charset="0"/>
              </a:rPr>
              <a:t>Use the </a:t>
            </a:r>
            <a:r>
              <a:rPr kumimoji="0" lang="en-US" sz="1000" b="0" i="0" u="none" strike="noStrike" cap="none" normalizeH="0" baseline="0" dirty="0" err="1" smtClean="0">
                <a:ln>
                  <a:noFill/>
                </a:ln>
                <a:solidFill>
                  <a:srgbClr val="B4690E"/>
                </a:solidFill>
                <a:effectLst/>
                <a:latin typeface="sfmono-regular"/>
                <a:cs typeface="Arial" pitchFamily="34" charset="0"/>
              </a:rPr>
              <a:t>eval</a:t>
            </a:r>
            <a:r>
              <a:rPr kumimoji="0" lang="en-US" sz="1000" b="0" i="0" u="none" strike="noStrike" cap="none" normalizeH="0" baseline="0" dirty="0" smtClean="0">
                <a:ln>
                  <a:noFill/>
                </a:ln>
                <a:solidFill>
                  <a:srgbClr val="B4690E"/>
                </a:solidFill>
                <a:effectLst/>
                <a:latin typeface="sfmono-regular"/>
                <a:cs typeface="Arial" pitchFamily="34" charset="0"/>
              </a:rPr>
              <a:t>()</a:t>
            </a:r>
            <a:r>
              <a:rPr kumimoji="0" lang="en-US" sz="1200" b="0" i="0" u="none" strike="noStrike" cap="none" normalizeH="0" baseline="0" dirty="0" smtClean="0">
                <a:ln>
                  <a:noFill/>
                </a:ln>
                <a:solidFill>
                  <a:srgbClr val="2D2F31"/>
                </a:solidFill>
                <a:effectLst/>
                <a:latin typeface="Udemy Sans"/>
                <a:cs typeface="Arial" pitchFamily="34" charset="0"/>
              </a:rPr>
              <a:t> function.</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
            </a:r>
            <a:br>
              <a:rPr kumimoji="0" lang="en-US" sz="1200" b="0" i="0" u="none" strike="noStrike" cap="none" normalizeH="0" baseline="0" dirty="0" smtClean="0">
                <a:ln>
                  <a:noFill/>
                </a:ln>
                <a:solidFill>
                  <a:srgbClr val="2D2F31"/>
                </a:solidFill>
                <a:effectLst/>
                <a:latin typeface="Udemy Sans"/>
                <a:cs typeface="Arial" pitchFamily="34" charset="0"/>
              </a:rPr>
            </a:b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2D2F31"/>
                </a:solidFill>
                <a:effectLst/>
                <a:latin typeface="Udemy Sans"/>
                <a:cs typeface="Arial" pitchFamily="34" charset="0"/>
              </a:rPr>
              <a:t>Expected result: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
            </a:r>
            <a:br>
              <a:rPr kumimoji="0" lang="en-US" sz="1200" b="0" i="0" u="none" strike="noStrike" cap="none" normalizeH="0" baseline="0" dirty="0" smtClean="0">
                <a:ln>
                  <a:noFill/>
                </a:ln>
                <a:solidFill>
                  <a:srgbClr val="2D2F31"/>
                </a:solidFill>
                <a:effectLst/>
                <a:latin typeface="Udemy Sans"/>
                <a:cs typeface="Arial" pitchFamily="34" charset="0"/>
              </a:rPr>
            </a:b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tabLst/>
            </a:pPr>
            <a:r>
              <a:rPr kumimoji="0" lang="en-US" sz="1000" b="0" i="0" u="none" strike="noStrike" cap="none" normalizeH="0" baseline="0" dirty="0" smtClean="0">
                <a:ln>
                  <a:noFill/>
                </a:ln>
                <a:solidFill>
                  <a:schemeClr val="accent5"/>
                </a:solidFill>
                <a:effectLst/>
                <a:latin typeface="sfmono-regular"/>
                <a:cs typeface="Arial" pitchFamily="34" charset="0"/>
              </a:rPr>
              <a:t>0.75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410207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23365" y="339068"/>
            <a:ext cx="8801973" cy="41242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
            </a:r>
            <a:br>
              <a:rPr kumimoji="0" lang="en-US" sz="1200" b="0" i="0" u="none" strike="noStrike" cap="none" normalizeH="0" baseline="0" dirty="0" smtClean="0">
                <a:ln>
                  <a:noFill/>
                </a:ln>
                <a:solidFill>
                  <a:srgbClr val="2D2F31"/>
                </a:solidFill>
                <a:effectLst/>
                <a:latin typeface="Udemy Sans"/>
                <a:cs typeface="Arial" pitchFamily="34" charset="0"/>
              </a:rPr>
            </a:br>
            <a:r>
              <a:rPr kumimoji="0" lang="en-US" sz="1200" b="0" i="0" u="none" strike="noStrike" cap="none" normalizeH="0" baseline="0" dirty="0" smtClean="0">
                <a:ln>
                  <a:noFill/>
                </a:ln>
                <a:solidFill>
                  <a:srgbClr val="2D2F31"/>
                </a:solidFill>
                <a:effectLst/>
                <a:latin typeface="Udemy Sans"/>
                <a:cs typeface="Arial" pitchFamily="34" charset="0"/>
              </a:rPr>
              <a:t>The following variables are given:</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
            </a:r>
            <a:br>
              <a:rPr kumimoji="0" lang="en-US" sz="1200" b="0" i="0" u="none" strike="noStrike" cap="none" normalizeH="0" baseline="0" dirty="0" smtClean="0">
                <a:ln>
                  <a:noFill/>
                </a:ln>
                <a:solidFill>
                  <a:srgbClr val="2D2F31"/>
                </a:solidFill>
                <a:effectLst/>
                <a:latin typeface="Udemy Sans"/>
                <a:cs typeface="Arial" pitchFamily="34" charset="0"/>
              </a:rPr>
            </a:b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sz="1000" b="0" i="0" u="none" strike="noStrike" cap="none" normalizeH="0" baseline="0" dirty="0" smtClean="0">
                <a:ln>
                  <a:noFill/>
                </a:ln>
                <a:solidFill>
                  <a:srgbClr val="2D2F31"/>
                </a:solidFill>
                <a:effectLst/>
                <a:latin typeface="sfmono-regular"/>
                <a:cs typeface="Arial" pitchFamily="34" charset="0"/>
              </a:rPr>
              <a:t>var1 = </a:t>
            </a:r>
            <a:r>
              <a:rPr kumimoji="0" lang="en-US" sz="1000" b="0" i="0" u="none" strike="noStrike" cap="none" normalizeH="0" baseline="0" dirty="0" smtClean="0">
                <a:ln>
                  <a:noFill/>
                </a:ln>
                <a:solidFill>
                  <a:srgbClr val="19A38C"/>
                </a:solidFill>
                <a:effectLst/>
                <a:latin typeface="sfmono-regular"/>
                <a:cs typeface="Arial" pitchFamily="34" charset="0"/>
              </a:rPr>
              <a:t>'Python'</a:t>
            </a:r>
            <a:endParaRPr kumimoji="0" lang="en-US" sz="1000" b="0" i="0" u="none" strike="noStrike" cap="none" normalizeH="0" baseline="0" dirty="0" smtClean="0">
              <a:ln>
                <a:noFill/>
              </a:ln>
              <a:solidFill>
                <a:srgbClr val="2D2F31"/>
              </a:solidFill>
              <a:effectLst/>
              <a:latin typeface="sfmono-regular"/>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sz="1000" b="0" i="0" u="none" strike="noStrike" cap="none" normalizeH="0" baseline="0" dirty="0" smtClean="0">
                <a:ln>
                  <a:noFill/>
                </a:ln>
                <a:solidFill>
                  <a:srgbClr val="2D2F31"/>
                </a:solidFill>
                <a:effectLst/>
                <a:latin typeface="sfmono-regular"/>
                <a:cs typeface="Arial" pitchFamily="34" charset="0"/>
              </a:rPr>
              <a:t>var2 = (</a:t>
            </a:r>
            <a:r>
              <a:rPr kumimoji="0" lang="en-US" sz="1000" b="0" i="0" u="none" strike="noStrike" cap="none" normalizeH="0" baseline="0" dirty="0" smtClean="0">
                <a:ln>
                  <a:noFill/>
                </a:ln>
                <a:solidFill>
                  <a:srgbClr val="19A38C"/>
                </a:solidFill>
                <a:effectLst/>
                <a:latin typeface="sfmono-regular"/>
                <a:cs typeface="Arial" pitchFamily="34" charset="0"/>
              </a:rPr>
              <a:t>'Python'</a:t>
            </a:r>
            <a:r>
              <a:rPr kumimoji="0" lang="en-US" sz="1000" b="0" i="0" u="none" strike="noStrike" cap="none" normalizeH="0" baseline="0" dirty="0" smtClean="0">
                <a:ln>
                  <a:noFill/>
                </a:ln>
                <a:solidFill>
                  <a:srgbClr val="2D2F31"/>
                </a:solidFill>
                <a:effectLst/>
                <a:latin typeface="sfmono-regular"/>
                <a:cs typeface="Arial"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sz="1000" b="0" i="0" u="none" strike="noStrike" cap="none" normalizeH="0" baseline="0" dirty="0" smtClean="0">
                <a:ln>
                  <a:noFill/>
                </a:ln>
                <a:solidFill>
                  <a:srgbClr val="2D2F31"/>
                </a:solidFill>
                <a:effectLst/>
                <a:latin typeface="sfmono-regular"/>
                <a:cs typeface="Arial" pitchFamily="34" charset="0"/>
              </a:rPr>
              <a:t>var3 = (</a:t>
            </a:r>
            <a:r>
              <a:rPr kumimoji="0" lang="en-US" sz="1000" b="0" i="0" u="none" strike="noStrike" cap="none" normalizeH="0" baseline="0" dirty="0" smtClean="0">
                <a:ln>
                  <a:noFill/>
                </a:ln>
                <a:solidFill>
                  <a:srgbClr val="19A38C"/>
                </a:solidFill>
                <a:effectLst/>
                <a:latin typeface="sfmono-regular"/>
                <a:cs typeface="Arial" pitchFamily="34" charset="0"/>
              </a:rPr>
              <a:t>'Python'</a:t>
            </a:r>
            <a:r>
              <a:rPr kumimoji="0" lang="en-US" sz="1000" b="0" i="0" u="none" strike="noStrike" cap="none" normalizeH="0" baseline="0" dirty="0" smtClean="0">
                <a:ln>
                  <a:noFill/>
                </a:ln>
                <a:solidFill>
                  <a:srgbClr val="2D2F31"/>
                </a:solidFill>
                <a:effectLst/>
                <a:latin typeface="sfmono-regular"/>
                <a:cs typeface="Arial"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sz="1000" b="0" i="0" u="none" strike="noStrike" cap="none" normalizeH="0" baseline="0" dirty="0" smtClean="0">
                <a:ln>
                  <a:noFill/>
                </a:ln>
                <a:solidFill>
                  <a:srgbClr val="2D2F31"/>
                </a:solidFill>
                <a:effectLst/>
                <a:latin typeface="sfmono-regular"/>
                <a:cs typeface="Arial" pitchFamily="34" charset="0"/>
              </a:rPr>
              <a:t>var4 = [</a:t>
            </a:r>
            <a:r>
              <a:rPr kumimoji="0" lang="en-US" sz="1000" b="0" i="0" u="none" strike="noStrike" cap="none" normalizeH="0" baseline="0" dirty="0" smtClean="0">
                <a:ln>
                  <a:noFill/>
                </a:ln>
                <a:solidFill>
                  <a:srgbClr val="19A38C"/>
                </a:solidFill>
                <a:effectLst/>
                <a:latin typeface="sfmono-regular"/>
                <a:cs typeface="Arial" pitchFamily="34" charset="0"/>
              </a:rPr>
              <a:t>'Python'</a:t>
            </a:r>
            <a:r>
              <a:rPr kumimoji="0" lang="en-US" sz="1000" b="0" i="0" u="none" strike="noStrike" cap="none" normalizeH="0" baseline="0" dirty="0" smtClean="0">
                <a:ln>
                  <a:noFill/>
                </a:ln>
                <a:solidFill>
                  <a:srgbClr val="2D2F31"/>
                </a:solidFill>
                <a:effectLst/>
                <a:latin typeface="sfmono-regular"/>
                <a:cs typeface="Arial"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sz="1000" b="0" i="0" u="none" strike="noStrike" cap="none" normalizeH="0" baseline="0" dirty="0" smtClean="0">
                <a:ln>
                  <a:noFill/>
                </a:ln>
                <a:solidFill>
                  <a:srgbClr val="2D2F31"/>
                </a:solidFill>
                <a:effectLst/>
                <a:latin typeface="sfmono-regular"/>
                <a:cs typeface="Arial" pitchFamily="34" charset="0"/>
              </a:rPr>
              <a:t>var5 = {</a:t>
            </a:r>
            <a:r>
              <a:rPr kumimoji="0" lang="en-US" sz="1000" b="0" i="0" u="none" strike="noStrike" cap="none" normalizeH="0" baseline="0" dirty="0" smtClean="0">
                <a:ln>
                  <a:noFill/>
                </a:ln>
                <a:solidFill>
                  <a:srgbClr val="19A38C"/>
                </a:solidFill>
                <a:effectLst/>
                <a:latin typeface="sfmono-regular"/>
                <a:cs typeface="Arial" pitchFamily="34" charset="0"/>
              </a:rPr>
              <a:t>'Python'</a:t>
            </a:r>
            <a:r>
              <a:rPr kumimoji="0" lang="en-US" sz="1000" b="0" i="0" u="none" strike="noStrike" cap="none" normalizeH="0" baseline="0" dirty="0" smtClean="0">
                <a:ln>
                  <a:noFill/>
                </a:ln>
                <a:solidFill>
                  <a:srgbClr val="2D2F31"/>
                </a:solidFill>
                <a:effectLst/>
                <a:latin typeface="sfmono-regular"/>
                <a:cs typeface="Arial"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
            </a:r>
            <a:br>
              <a:rPr kumimoji="0" lang="en-US" sz="1200" b="0" i="0" u="none" strike="noStrike" cap="none" normalizeH="0" baseline="0" dirty="0" smtClean="0">
                <a:ln>
                  <a:noFill/>
                </a:ln>
                <a:solidFill>
                  <a:srgbClr val="2D2F31"/>
                </a:solidFill>
                <a:effectLst/>
                <a:latin typeface="Udemy Sans"/>
                <a:cs typeface="Arial" pitchFamily="34" charset="0"/>
              </a:rPr>
            </a:b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Using the appropriate function, check if the variables are instances of </a:t>
            </a:r>
            <a:r>
              <a:rPr kumimoji="0" lang="en-US" sz="1200" b="0" i="1" u="none" strike="noStrike" cap="none" normalizeH="0" baseline="0" dirty="0" smtClean="0">
                <a:ln>
                  <a:noFill/>
                </a:ln>
                <a:solidFill>
                  <a:srgbClr val="2D2F31"/>
                </a:solidFill>
                <a:effectLst/>
                <a:latin typeface="Udemy Sans"/>
                <a:cs typeface="Arial" pitchFamily="34" charset="0"/>
              </a:rPr>
              <a:t>tuple </a:t>
            </a:r>
            <a:r>
              <a:rPr kumimoji="0" lang="en-US" sz="1200" b="0" i="0" u="none" strike="noStrike" cap="none" normalizeH="0" baseline="0" dirty="0" smtClean="0">
                <a:ln>
                  <a:noFill/>
                </a:ln>
                <a:solidFill>
                  <a:srgbClr val="2D2F31"/>
                </a:solidFill>
                <a:effectLst/>
                <a:latin typeface="Udemy Sans"/>
                <a:cs typeface="Arial" pitchFamily="34" charset="0"/>
              </a:rPr>
              <a:t>class. Print the result to the console as shown below.</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
            </a:r>
            <a:br>
              <a:rPr kumimoji="0" lang="en-US" sz="1200" b="0" i="0" u="none" strike="noStrike" cap="none" normalizeH="0" baseline="0" dirty="0" smtClean="0">
                <a:ln>
                  <a:noFill/>
                </a:ln>
                <a:solidFill>
                  <a:srgbClr val="2D2F31"/>
                </a:solidFill>
                <a:effectLst/>
                <a:latin typeface="Udemy Sans"/>
                <a:cs typeface="Arial" pitchFamily="34" charset="0"/>
              </a:rPr>
            </a:b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2D2F31"/>
                </a:solidFill>
                <a:effectLst/>
                <a:latin typeface="Udemy Sans"/>
                <a:cs typeface="Arial" pitchFamily="34" charset="0"/>
              </a:rPr>
              <a:t>Tip: </a:t>
            </a:r>
            <a:r>
              <a:rPr kumimoji="0" lang="en-US" sz="1200" b="0" i="0" u="none" strike="noStrike" cap="none" normalizeH="0" baseline="0" dirty="0" smtClean="0">
                <a:ln>
                  <a:noFill/>
                </a:ln>
                <a:solidFill>
                  <a:srgbClr val="2D2F31"/>
                </a:solidFill>
                <a:effectLst/>
                <a:latin typeface="Udemy Sans"/>
                <a:cs typeface="Arial" pitchFamily="34" charset="0"/>
              </a:rPr>
              <a:t>Use the</a:t>
            </a:r>
            <a:r>
              <a:rPr kumimoji="0" lang="en-US" sz="1200" b="0" i="1" u="none" strike="noStrike" cap="none" normalizeH="0" baseline="0" dirty="0" smtClean="0">
                <a:ln>
                  <a:noFill/>
                </a:ln>
                <a:solidFill>
                  <a:srgbClr val="2D2F31"/>
                </a:solidFill>
                <a:effectLst/>
                <a:latin typeface="Udemy Sans"/>
                <a:cs typeface="Arial" pitchFamily="34" charset="0"/>
              </a:rPr>
              <a:t> </a:t>
            </a:r>
            <a:r>
              <a:rPr kumimoji="0" lang="en-US" sz="1000" b="0" i="0" u="none" strike="noStrike" cap="none" normalizeH="0" baseline="0" dirty="0" err="1" smtClean="0">
                <a:ln>
                  <a:noFill/>
                </a:ln>
                <a:solidFill>
                  <a:srgbClr val="B4690E"/>
                </a:solidFill>
                <a:effectLst/>
                <a:latin typeface="sfmono-regular"/>
                <a:cs typeface="Arial" pitchFamily="34" charset="0"/>
              </a:rPr>
              <a:t>isinstance</a:t>
            </a:r>
            <a:r>
              <a:rPr kumimoji="0" lang="en-US" sz="1000" b="0" i="0" u="none" strike="noStrike" cap="none" normalizeH="0" baseline="0" dirty="0" smtClean="0">
                <a:ln>
                  <a:noFill/>
                </a:ln>
                <a:solidFill>
                  <a:srgbClr val="B4690E"/>
                </a:solidFill>
                <a:effectLst/>
                <a:latin typeface="sfmono-regular"/>
                <a:cs typeface="Arial" pitchFamily="34" charset="0"/>
              </a:rPr>
              <a:t>()</a:t>
            </a:r>
            <a:r>
              <a:rPr kumimoji="0" lang="en-US" sz="1200" b="0" i="0" u="none" strike="noStrike" cap="none" normalizeH="0" baseline="0" dirty="0" smtClean="0">
                <a:ln>
                  <a:noFill/>
                </a:ln>
                <a:solidFill>
                  <a:srgbClr val="2D2F31"/>
                </a:solidFill>
                <a:effectLst/>
                <a:latin typeface="Udemy Sans"/>
                <a:cs typeface="Arial" pitchFamily="34" charset="0"/>
              </a:rPr>
              <a:t> built-in function.</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
            </a:r>
            <a:br>
              <a:rPr kumimoji="0" lang="en-US" sz="1200" b="0" i="0" u="none" strike="noStrike" cap="none" normalizeH="0" baseline="0" dirty="0" smtClean="0">
                <a:ln>
                  <a:noFill/>
                </a:ln>
                <a:solidFill>
                  <a:srgbClr val="2D2F31"/>
                </a:solidFill>
                <a:effectLst/>
                <a:latin typeface="Udemy Sans"/>
                <a:cs typeface="Arial" pitchFamily="34" charset="0"/>
              </a:rPr>
            </a:b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2D2F31"/>
                </a:solidFill>
                <a:effectLst/>
                <a:latin typeface="Udemy Sans"/>
                <a:cs typeface="Arial" pitchFamily="34" charset="0"/>
              </a:rPr>
              <a:t>Expected result: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
            </a:r>
            <a:br>
              <a:rPr kumimoji="0" lang="en-US" sz="1200" b="0" i="0" u="none" strike="noStrike" cap="none" normalizeH="0" baseline="0" dirty="0" smtClean="0">
                <a:ln>
                  <a:noFill/>
                </a:ln>
                <a:solidFill>
                  <a:srgbClr val="2D2F31"/>
                </a:solidFill>
                <a:effectLst/>
                <a:latin typeface="Udemy Sans"/>
                <a:cs typeface="Arial" pitchFamily="34" charset="0"/>
              </a:rPr>
            </a:b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sz="1000" b="0" i="0" u="none" strike="noStrike" cap="none" normalizeH="0" baseline="0" dirty="0" smtClean="0">
                <a:ln>
                  <a:noFill/>
                </a:ln>
                <a:solidFill>
                  <a:srgbClr val="B4690E"/>
                </a:solidFill>
                <a:effectLst/>
                <a:latin typeface="sfmono-regular"/>
                <a:cs typeface="Arial" pitchFamily="34" charset="0"/>
              </a:rPr>
              <a:t>False</a:t>
            </a:r>
            <a:endParaRPr kumimoji="0" lang="en-US" sz="1000" b="0" i="0" u="none" strike="noStrike" cap="none" normalizeH="0" baseline="0" dirty="0" smtClean="0">
              <a:ln>
                <a:noFill/>
              </a:ln>
              <a:solidFill>
                <a:srgbClr val="2D2F31"/>
              </a:solidFill>
              <a:effectLst/>
              <a:latin typeface="sfmono-regular"/>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sz="1000" b="0" i="0" u="none" strike="noStrike" cap="none" normalizeH="0" baseline="0" dirty="0" smtClean="0">
                <a:ln>
                  <a:noFill/>
                </a:ln>
                <a:solidFill>
                  <a:srgbClr val="B4690E"/>
                </a:solidFill>
                <a:effectLst/>
                <a:latin typeface="sfmono-regular"/>
                <a:cs typeface="Arial" pitchFamily="34" charset="0"/>
              </a:rPr>
              <a:t>False</a:t>
            </a:r>
            <a:endParaRPr kumimoji="0" lang="en-US" sz="1000" b="0" i="0" u="none" strike="noStrike" cap="none" normalizeH="0" baseline="0" dirty="0" smtClean="0">
              <a:ln>
                <a:noFill/>
              </a:ln>
              <a:solidFill>
                <a:srgbClr val="2D2F31"/>
              </a:solidFill>
              <a:effectLst/>
              <a:latin typeface="sfmono-regular"/>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sz="1000" b="0" i="0" u="none" strike="noStrike" cap="none" normalizeH="0" baseline="0" dirty="0" smtClean="0">
                <a:ln>
                  <a:noFill/>
                </a:ln>
                <a:solidFill>
                  <a:srgbClr val="B4690E"/>
                </a:solidFill>
                <a:effectLst/>
                <a:latin typeface="sfmono-regular"/>
                <a:cs typeface="Arial" pitchFamily="34" charset="0"/>
              </a:rPr>
              <a:t>True</a:t>
            </a:r>
            <a:endParaRPr kumimoji="0" lang="en-US" sz="1000" b="0" i="0" u="none" strike="noStrike" cap="none" normalizeH="0" baseline="0" dirty="0" smtClean="0">
              <a:ln>
                <a:noFill/>
              </a:ln>
              <a:solidFill>
                <a:srgbClr val="2D2F31"/>
              </a:solidFill>
              <a:effectLst/>
              <a:latin typeface="sfmono-regular"/>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sz="1000" b="0" i="0" u="none" strike="noStrike" cap="none" normalizeH="0" baseline="0" dirty="0" smtClean="0">
                <a:ln>
                  <a:noFill/>
                </a:ln>
                <a:solidFill>
                  <a:srgbClr val="B4690E"/>
                </a:solidFill>
                <a:effectLst/>
                <a:latin typeface="sfmono-regular"/>
                <a:cs typeface="Arial" pitchFamily="34" charset="0"/>
              </a:rPr>
              <a:t>False</a:t>
            </a:r>
            <a:endParaRPr kumimoji="0" lang="en-US" sz="1000" b="0" i="0" u="none" strike="noStrike" cap="none" normalizeH="0" baseline="0" dirty="0" smtClean="0">
              <a:ln>
                <a:noFill/>
              </a:ln>
              <a:solidFill>
                <a:srgbClr val="2D2F31"/>
              </a:solidFill>
              <a:effectLst/>
              <a:latin typeface="sfmono-regular"/>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sz="1000" b="0" i="0" u="none" strike="noStrike" cap="none" normalizeH="0" baseline="0" dirty="0" smtClean="0">
                <a:ln>
                  <a:noFill/>
                </a:ln>
                <a:solidFill>
                  <a:srgbClr val="B4690E"/>
                </a:solidFill>
                <a:effectLst/>
                <a:latin typeface="sfmono-regular"/>
                <a:cs typeface="Arial" pitchFamily="34" charset="0"/>
              </a:rPr>
              <a:t>False</a:t>
            </a:r>
            <a:endParaRPr kumimoji="0" lang="en-US" sz="1000" b="0" i="0" u="none" strike="noStrike" cap="none" normalizeH="0" baseline="0" dirty="0" smtClean="0">
              <a:ln>
                <a:noFill/>
              </a:ln>
              <a:solidFill>
                <a:srgbClr val="2D2F31"/>
              </a:solidFill>
              <a:effectLst/>
              <a:latin typeface="sfmono-regular"/>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064770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125643" y="1095883"/>
            <a:ext cx="8669350" cy="31620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The following list is given:</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
            </a:r>
            <a:br>
              <a:rPr kumimoji="0" lang="en-US" sz="1200" b="0" i="0" u="none" strike="noStrike" cap="none" normalizeH="0" baseline="0" dirty="0" smtClean="0">
                <a:ln>
                  <a:noFill/>
                </a:ln>
                <a:solidFill>
                  <a:srgbClr val="2D2F31"/>
                </a:solidFill>
                <a:effectLst/>
                <a:latin typeface="Udemy Sans"/>
                <a:cs typeface="Arial" pitchFamily="34" charset="0"/>
              </a:rPr>
            </a:b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sz="1000" b="0" i="0" u="none" strike="noStrike" cap="none" normalizeH="0" baseline="0" dirty="0" smtClean="0">
                <a:ln>
                  <a:noFill/>
                </a:ln>
                <a:solidFill>
                  <a:srgbClr val="2D2F31"/>
                </a:solidFill>
                <a:effectLst/>
                <a:latin typeface="sfmono-regular"/>
                <a:cs typeface="Arial" pitchFamily="34" charset="0"/>
              </a:rPr>
              <a:t>characters = [</a:t>
            </a:r>
            <a:r>
              <a:rPr kumimoji="0" lang="en-US" sz="1000" b="0" i="0" u="none" strike="noStrike" cap="none" normalizeH="0" baseline="0" dirty="0" smtClean="0">
                <a:ln>
                  <a:noFill/>
                </a:ln>
                <a:solidFill>
                  <a:srgbClr val="19A38C"/>
                </a:solidFill>
                <a:effectLst/>
                <a:latin typeface="sfmono-regular"/>
                <a:cs typeface="Arial" pitchFamily="34" charset="0"/>
              </a:rPr>
              <a:t>'k'</a:t>
            </a:r>
            <a:r>
              <a:rPr kumimoji="0" lang="en-US" sz="1000" b="0" i="0" u="none" strike="noStrike" cap="none" normalizeH="0" baseline="0" dirty="0" smtClean="0">
                <a:ln>
                  <a:noFill/>
                </a:ln>
                <a:solidFill>
                  <a:srgbClr val="2D2F31"/>
                </a:solidFill>
                <a:effectLst/>
                <a:latin typeface="sfmono-regular"/>
                <a:cs typeface="Arial" pitchFamily="34" charset="0"/>
              </a:rPr>
              <a:t>, </a:t>
            </a:r>
            <a:r>
              <a:rPr kumimoji="0" lang="en-US" sz="1000" b="0" i="0" u="none" strike="noStrike" cap="none" normalizeH="0" baseline="0" dirty="0" smtClean="0">
                <a:ln>
                  <a:noFill/>
                </a:ln>
                <a:solidFill>
                  <a:srgbClr val="19A38C"/>
                </a:solidFill>
                <a:effectLst/>
                <a:latin typeface="sfmono-regular"/>
                <a:cs typeface="Arial" pitchFamily="34" charset="0"/>
              </a:rPr>
              <a:t>'b'</a:t>
            </a:r>
            <a:r>
              <a:rPr kumimoji="0" lang="en-US" sz="1000" b="0" i="0" u="none" strike="noStrike" cap="none" normalizeH="0" baseline="0" dirty="0" smtClean="0">
                <a:ln>
                  <a:noFill/>
                </a:ln>
                <a:solidFill>
                  <a:srgbClr val="2D2F31"/>
                </a:solidFill>
                <a:effectLst/>
                <a:latin typeface="sfmono-regular"/>
                <a:cs typeface="Arial" pitchFamily="34" charset="0"/>
              </a:rPr>
              <a:t>, </a:t>
            </a:r>
            <a:r>
              <a:rPr kumimoji="0" lang="en-US" sz="1000" b="0" i="0" u="none" strike="noStrike" cap="none" normalizeH="0" baseline="0" dirty="0" smtClean="0">
                <a:ln>
                  <a:noFill/>
                </a:ln>
                <a:solidFill>
                  <a:srgbClr val="19A38C"/>
                </a:solidFill>
                <a:effectLst/>
                <a:latin typeface="sfmono-regular"/>
                <a:cs typeface="Arial" pitchFamily="34" charset="0"/>
              </a:rPr>
              <a:t>'c'</a:t>
            </a:r>
            <a:r>
              <a:rPr kumimoji="0" lang="en-US" sz="1000" b="0" i="0" u="none" strike="noStrike" cap="none" normalizeH="0" baseline="0" dirty="0" smtClean="0">
                <a:ln>
                  <a:noFill/>
                </a:ln>
                <a:solidFill>
                  <a:srgbClr val="2D2F31"/>
                </a:solidFill>
                <a:effectLst/>
                <a:latin typeface="sfmono-regular"/>
                <a:cs typeface="Arial" pitchFamily="34" charset="0"/>
              </a:rPr>
              <a:t>, </a:t>
            </a:r>
            <a:r>
              <a:rPr kumimoji="0" lang="en-US" sz="1000" b="0" i="0" u="none" strike="noStrike" cap="none" normalizeH="0" baseline="0" dirty="0" smtClean="0">
                <a:ln>
                  <a:noFill/>
                </a:ln>
                <a:solidFill>
                  <a:srgbClr val="19A38C"/>
                </a:solidFill>
                <a:effectLst/>
                <a:latin typeface="sfmono-regular"/>
                <a:cs typeface="Arial" pitchFamily="34" charset="0"/>
              </a:rPr>
              <a:t>'j'</a:t>
            </a:r>
            <a:r>
              <a:rPr kumimoji="0" lang="en-US" sz="1000" b="0" i="0" u="none" strike="noStrike" cap="none" normalizeH="0" baseline="0" dirty="0" smtClean="0">
                <a:ln>
                  <a:noFill/>
                </a:ln>
                <a:solidFill>
                  <a:srgbClr val="2D2F31"/>
                </a:solidFill>
                <a:effectLst/>
                <a:latin typeface="sfmono-regular"/>
                <a:cs typeface="Arial" pitchFamily="34" charset="0"/>
              </a:rPr>
              <a:t>, </a:t>
            </a:r>
            <a:r>
              <a:rPr kumimoji="0" lang="en-US" sz="1000" b="0" i="0" u="none" strike="noStrike" cap="none" normalizeH="0" baseline="0" dirty="0" smtClean="0">
                <a:ln>
                  <a:noFill/>
                </a:ln>
                <a:solidFill>
                  <a:srgbClr val="19A38C"/>
                </a:solidFill>
                <a:effectLst/>
                <a:latin typeface="sfmono-regular"/>
                <a:cs typeface="Arial" pitchFamily="34" charset="0"/>
              </a:rPr>
              <a:t>'z'</a:t>
            </a:r>
            <a:r>
              <a:rPr kumimoji="0" lang="en-US" sz="1000" b="0" i="0" u="none" strike="noStrike" cap="none" normalizeH="0" baseline="0" dirty="0" smtClean="0">
                <a:ln>
                  <a:noFill/>
                </a:ln>
                <a:solidFill>
                  <a:srgbClr val="2D2F31"/>
                </a:solidFill>
                <a:effectLst/>
                <a:latin typeface="sfmono-regular"/>
                <a:cs typeface="Arial" pitchFamily="34" charset="0"/>
              </a:rPr>
              <a:t>, </a:t>
            </a:r>
            <a:r>
              <a:rPr kumimoji="0" lang="en-US" sz="1000" b="0" i="0" u="none" strike="noStrike" cap="none" normalizeH="0" baseline="0" dirty="0" smtClean="0">
                <a:ln>
                  <a:noFill/>
                </a:ln>
                <a:solidFill>
                  <a:srgbClr val="19A38C"/>
                </a:solidFill>
                <a:effectLst/>
                <a:latin typeface="sfmono-regular"/>
                <a:cs typeface="Arial" pitchFamily="34" charset="0"/>
              </a:rPr>
              <a:t>'w'</a:t>
            </a:r>
            <a:r>
              <a:rPr kumimoji="0" lang="en-US" sz="1000" b="0" i="0" u="none" strike="noStrike" cap="none" normalizeH="0" baseline="0" dirty="0" smtClean="0">
                <a:ln>
                  <a:noFill/>
                </a:ln>
                <a:solidFill>
                  <a:srgbClr val="2D2F31"/>
                </a:solidFill>
                <a:effectLst/>
                <a:latin typeface="sfmono-regular"/>
                <a:cs typeface="Arial"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
            </a:r>
            <a:br>
              <a:rPr kumimoji="0" lang="en-US" sz="1200" b="0" i="0" u="none" strike="noStrike" cap="none" normalizeH="0" baseline="0" dirty="0" smtClean="0">
                <a:ln>
                  <a:noFill/>
                </a:ln>
                <a:solidFill>
                  <a:srgbClr val="2D2F31"/>
                </a:solidFill>
                <a:effectLst/>
                <a:latin typeface="Udemy Sans"/>
                <a:cs typeface="Arial" pitchFamily="34" charset="0"/>
              </a:rPr>
            </a:b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Using the built-in functions, return the first and the last letter in alphabetical order from this list and print the result to the console as shown below.</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
            </a:r>
            <a:br>
              <a:rPr kumimoji="0" lang="en-US" sz="1200" b="0" i="0" u="none" strike="noStrike" cap="none" normalizeH="0" baseline="0" dirty="0" smtClean="0">
                <a:ln>
                  <a:noFill/>
                </a:ln>
                <a:solidFill>
                  <a:srgbClr val="2D2F31"/>
                </a:solidFill>
                <a:effectLst/>
                <a:latin typeface="Udemy Sans"/>
                <a:cs typeface="Arial" pitchFamily="34" charset="0"/>
              </a:rPr>
            </a:b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2D2F31"/>
                </a:solidFill>
                <a:effectLst/>
                <a:latin typeface="Udemy Sans"/>
                <a:cs typeface="Arial" pitchFamily="34" charset="0"/>
              </a:rPr>
              <a:t>Tip: </a:t>
            </a:r>
            <a:r>
              <a:rPr kumimoji="0" lang="en-US" sz="1200" b="0" i="0" u="none" strike="noStrike" cap="none" normalizeH="0" baseline="0" dirty="0" smtClean="0">
                <a:ln>
                  <a:noFill/>
                </a:ln>
                <a:solidFill>
                  <a:srgbClr val="2D2F31"/>
                </a:solidFill>
                <a:effectLst/>
                <a:latin typeface="Udemy Sans"/>
                <a:cs typeface="Arial" pitchFamily="34" charset="0"/>
              </a:rPr>
              <a:t>Use the </a:t>
            </a:r>
            <a:r>
              <a:rPr kumimoji="0" lang="en-US" sz="1000" b="0" i="0" u="none" strike="noStrike" cap="none" normalizeH="0" baseline="0" dirty="0" smtClean="0">
                <a:ln>
                  <a:noFill/>
                </a:ln>
                <a:solidFill>
                  <a:srgbClr val="B4690E"/>
                </a:solidFill>
                <a:effectLst/>
                <a:latin typeface="sfmono-regular"/>
                <a:cs typeface="Arial" pitchFamily="34" charset="0"/>
              </a:rPr>
              <a:t>min()</a:t>
            </a:r>
            <a:r>
              <a:rPr kumimoji="0" lang="en-US" sz="1200" b="0" i="0" u="none" strike="noStrike" cap="none" normalizeH="0" baseline="0" dirty="0" smtClean="0">
                <a:ln>
                  <a:noFill/>
                </a:ln>
                <a:solidFill>
                  <a:srgbClr val="2D2F31"/>
                </a:solidFill>
                <a:effectLst/>
                <a:latin typeface="Udemy Sans"/>
                <a:cs typeface="Arial" pitchFamily="34" charset="0"/>
              </a:rPr>
              <a:t> and </a:t>
            </a:r>
            <a:r>
              <a:rPr kumimoji="0" lang="en-US" sz="1000" b="0" i="0" u="none" strike="noStrike" cap="none" normalizeH="0" baseline="0" dirty="0" smtClean="0">
                <a:ln>
                  <a:noFill/>
                </a:ln>
                <a:solidFill>
                  <a:srgbClr val="B4690E"/>
                </a:solidFill>
                <a:effectLst/>
                <a:latin typeface="sfmono-regular"/>
                <a:cs typeface="Arial" pitchFamily="34" charset="0"/>
              </a:rPr>
              <a:t>max()</a:t>
            </a:r>
            <a:r>
              <a:rPr kumimoji="0" lang="en-US" sz="1200" b="0" i="0" u="none" strike="noStrike" cap="none" normalizeH="0" baseline="0" dirty="0" smtClean="0">
                <a:ln>
                  <a:noFill/>
                </a:ln>
                <a:solidFill>
                  <a:srgbClr val="2D2F31"/>
                </a:solidFill>
                <a:effectLst/>
                <a:latin typeface="Udemy Sans"/>
                <a:cs typeface="Arial" pitchFamily="34" charset="0"/>
              </a:rPr>
              <a:t> functions.</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
            </a:r>
            <a:br>
              <a:rPr kumimoji="0" lang="en-US" sz="1200" b="0" i="0" u="none" strike="noStrike" cap="none" normalizeH="0" baseline="0" dirty="0" smtClean="0">
                <a:ln>
                  <a:noFill/>
                </a:ln>
                <a:solidFill>
                  <a:srgbClr val="2D2F31"/>
                </a:solidFill>
                <a:effectLst/>
                <a:latin typeface="Udemy Sans"/>
                <a:cs typeface="Arial" pitchFamily="34" charset="0"/>
              </a:rPr>
            </a:b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2D2F31"/>
                </a:solidFill>
                <a:effectLst/>
                <a:latin typeface="Udemy Sans"/>
                <a:cs typeface="Arial" pitchFamily="34" charset="0"/>
              </a:rPr>
              <a:t>Expected result: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D2F31"/>
                </a:solidFill>
                <a:effectLst/>
                <a:latin typeface="Udemy Sans"/>
                <a:cs typeface="Arial" pitchFamily="34" charset="0"/>
              </a:rPr>
              <a:t/>
            </a:r>
            <a:br>
              <a:rPr kumimoji="0" lang="en-US" sz="1200" b="0" i="0" u="none" strike="noStrike" cap="none" normalizeH="0" baseline="0" dirty="0" smtClean="0">
                <a:ln>
                  <a:noFill/>
                </a:ln>
                <a:solidFill>
                  <a:srgbClr val="2D2F31"/>
                </a:solidFill>
                <a:effectLst/>
                <a:latin typeface="Udemy Sans"/>
                <a:cs typeface="Arial" pitchFamily="34" charset="0"/>
              </a:rPr>
            </a:b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sz="1000" b="0" i="0" u="none" strike="noStrike" cap="none" normalizeH="0" baseline="0" dirty="0" smtClean="0">
                <a:ln>
                  <a:noFill/>
                </a:ln>
                <a:solidFill>
                  <a:srgbClr val="2D2F31"/>
                </a:solidFill>
                <a:effectLst/>
                <a:latin typeface="sfmono-regular"/>
                <a:cs typeface="Arial" pitchFamily="34" charset="0"/>
              </a:rPr>
              <a:t>First: b</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sz="1000" b="0" i="0" u="none" strike="noStrike" cap="none" normalizeH="0" baseline="0" dirty="0" smtClean="0">
                <a:ln>
                  <a:noFill/>
                </a:ln>
                <a:solidFill>
                  <a:srgbClr val="2D2F31"/>
                </a:solidFill>
                <a:effectLst/>
                <a:latin typeface="sfmono-regular"/>
                <a:cs typeface="Arial" pitchFamily="34" charset="0"/>
              </a:rPr>
              <a:t>Last: z</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495668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3"/>
        <p:cNvGrpSpPr/>
        <p:nvPr/>
      </p:nvGrpSpPr>
      <p:grpSpPr>
        <a:xfrm>
          <a:off x="0" y="0"/>
          <a:ext cx="0" cy="0"/>
          <a:chOff x="0" y="0"/>
          <a:chExt cx="0" cy="0"/>
        </a:xfrm>
      </p:grpSpPr>
      <p:pic>
        <p:nvPicPr>
          <p:cNvPr id="665" name="Google Shape;665;p39"/>
          <p:cNvPicPr preferRelativeResize="0"/>
          <p:nvPr/>
        </p:nvPicPr>
        <p:blipFill rotWithShape="1">
          <a:blip r:embed="rId4">
            <a:alphaModFix amt="75000"/>
          </a:blip>
          <a:srcRect l="15261" t="6068"/>
          <a:stretch/>
        </p:blipFill>
        <p:spPr>
          <a:xfrm rot="-10799997">
            <a:off x="4324348" y="1876426"/>
            <a:ext cx="5162552" cy="3543296"/>
          </a:xfrm>
          <a:prstGeom prst="rect">
            <a:avLst/>
          </a:prstGeom>
          <a:noFill/>
          <a:ln>
            <a:noFill/>
          </a:ln>
        </p:spPr>
      </p:pic>
      <p:grpSp>
        <p:nvGrpSpPr>
          <p:cNvPr id="667" name="Google Shape;667;p39"/>
          <p:cNvGrpSpPr/>
          <p:nvPr/>
        </p:nvGrpSpPr>
        <p:grpSpPr>
          <a:xfrm rot="5400000">
            <a:off x="8054157" y="-219079"/>
            <a:ext cx="288601" cy="1096693"/>
            <a:chOff x="1006700" y="2603975"/>
            <a:chExt cx="55450" cy="210700"/>
          </a:xfrm>
        </p:grpSpPr>
        <p:sp>
          <p:nvSpPr>
            <p:cNvPr id="668" name="Google Shape;668;p3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39"/>
          <p:cNvGrpSpPr/>
          <p:nvPr/>
        </p:nvGrpSpPr>
        <p:grpSpPr>
          <a:xfrm>
            <a:off x="8020620" y="875122"/>
            <a:ext cx="820307" cy="763275"/>
            <a:chOff x="827350" y="3629733"/>
            <a:chExt cx="1431600" cy="1332067"/>
          </a:xfrm>
        </p:grpSpPr>
        <p:sp>
          <p:nvSpPr>
            <p:cNvPr id="675" name="Google Shape;675;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39"/>
          <p:cNvGrpSpPr/>
          <p:nvPr/>
        </p:nvGrpSpPr>
        <p:grpSpPr>
          <a:xfrm>
            <a:off x="1574940" y="3737806"/>
            <a:ext cx="932831" cy="867975"/>
            <a:chOff x="827350" y="3629733"/>
            <a:chExt cx="1431600" cy="1332067"/>
          </a:xfrm>
        </p:grpSpPr>
        <p:sp>
          <p:nvSpPr>
            <p:cNvPr id="679" name="Google Shape;679;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39"/>
          <p:cNvGrpSpPr/>
          <p:nvPr/>
        </p:nvGrpSpPr>
        <p:grpSpPr>
          <a:xfrm>
            <a:off x="952423" y="3121457"/>
            <a:ext cx="633913" cy="589839"/>
            <a:chOff x="827350" y="3629733"/>
            <a:chExt cx="1431600" cy="1332067"/>
          </a:xfrm>
        </p:grpSpPr>
        <p:sp>
          <p:nvSpPr>
            <p:cNvPr id="683" name="Google Shape;683;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39"/>
          <p:cNvGrpSpPr/>
          <p:nvPr/>
        </p:nvGrpSpPr>
        <p:grpSpPr>
          <a:xfrm>
            <a:off x="648758" y="3952066"/>
            <a:ext cx="487174" cy="453302"/>
            <a:chOff x="827350" y="3629733"/>
            <a:chExt cx="1431600" cy="1332067"/>
          </a:xfrm>
        </p:grpSpPr>
        <p:sp>
          <p:nvSpPr>
            <p:cNvPr id="687" name="Google Shape;687;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xmlns="" id="{6CD34D6B-A5B7-4DBC-7BFB-B6C6E24158F3}"/>
              </a:ext>
            </a:extLst>
          </p:cNvPr>
          <p:cNvSpPr txBox="1"/>
          <p:nvPr/>
        </p:nvSpPr>
        <p:spPr>
          <a:xfrm>
            <a:off x="158918" y="751977"/>
            <a:ext cx="5486400" cy="1200329"/>
          </a:xfrm>
          <a:prstGeom prst="rect">
            <a:avLst/>
          </a:prstGeom>
          <a:noFill/>
        </p:spPr>
        <p:txBody>
          <a:bodyPr wrap="square">
            <a:spAutoFit/>
          </a:bodyPr>
          <a:lstStyle/>
          <a:p>
            <a:r>
              <a:rPr lang="en-US" sz="7200" b="1" dirty="0">
                <a:solidFill>
                  <a:schemeClr val="bg1"/>
                </a:solidFill>
                <a:highlight>
                  <a:srgbClr val="FF0000"/>
                </a:highlight>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4" name="Picture 3">
            <a:extLst>
              <a:ext uri="{FF2B5EF4-FFF2-40B4-BE49-F238E27FC236}">
                <a16:creationId xmlns:a16="http://schemas.microsoft.com/office/drawing/2014/main" xmlns="" id="{619BA61A-32AE-89C0-8054-6A16DBEA504A}"/>
              </a:ext>
            </a:extLst>
          </p:cNvPr>
          <p:cNvPicPr>
            <a:picLocks noChangeAspect="1"/>
          </p:cNvPicPr>
          <p:nvPr/>
        </p:nvPicPr>
        <p:blipFill>
          <a:blip r:embed="rId3"/>
          <a:stretch>
            <a:fillRect/>
          </a:stretch>
        </p:blipFill>
        <p:spPr>
          <a:xfrm>
            <a:off x="373016" y="388431"/>
            <a:ext cx="8397968" cy="4366638"/>
          </a:xfrm>
          <a:prstGeom prst="rect">
            <a:avLst/>
          </a:prstGeom>
        </p:spPr>
      </p:pic>
    </p:spTree>
    <p:extLst>
      <p:ext uri="{BB962C8B-B14F-4D97-AF65-F5344CB8AC3E}">
        <p14:creationId xmlns:p14="http://schemas.microsoft.com/office/powerpoint/2010/main" val="2499443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8" name="Picture 7">
            <a:extLst>
              <a:ext uri="{FF2B5EF4-FFF2-40B4-BE49-F238E27FC236}">
                <a16:creationId xmlns:a16="http://schemas.microsoft.com/office/drawing/2014/main" xmlns="" id="{2C2D5739-AB6F-1F33-65CF-E31E0995D2C3}"/>
              </a:ext>
            </a:extLst>
          </p:cNvPr>
          <p:cNvPicPr>
            <a:picLocks noChangeAspect="1"/>
          </p:cNvPicPr>
          <p:nvPr/>
        </p:nvPicPr>
        <p:blipFill>
          <a:blip r:embed="rId3"/>
          <a:stretch>
            <a:fillRect/>
          </a:stretch>
        </p:blipFill>
        <p:spPr>
          <a:xfrm>
            <a:off x="1207294" y="467678"/>
            <a:ext cx="6365081" cy="4208144"/>
          </a:xfrm>
          <a:prstGeom prst="rect">
            <a:avLst/>
          </a:prstGeom>
        </p:spPr>
      </p:pic>
    </p:spTree>
    <p:extLst>
      <p:ext uri="{BB962C8B-B14F-4D97-AF65-F5344CB8AC3E}">
        <p14:creationId xmlns:p14="http://schemas.microsoft.com/office/powerpoint/2010/main" val="1914872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 name="Picture 2">
            <a:extLst>
              <a:ext uri="{FF2B5EF4-FFF2-40B4-BE49-F238E27FC236}">
                <a16:creationId xmlns:a16="http://schemas.microsoft.com/office/drawing/2014/main" xmlns="" id="{1044F8DC-F71F-34A3-197F-395709708842}"/>
              </a:ext>
            </a:extLst>
          </p:cNvPr>
          <p:cNvPicPr>
            <a:picLocks noChangeAspect="1"/>
          </p:cNvPicPr>
          <p:nvPr/>
        </p:nvPicPr>
        <p:blipFill>
          <a:blip r:embed="rId3"/>
          <a:stretch>
            <a:fillRect/>
          </a:stretch>
        </p:blipFill>
        <p:spPr>
          <a:xfrm>
            <a:off x="264319" y="142874"/>
            <a:ext cx="8593931" cy="4850607"/>
          </a:xfrm>
          <a:prstGeom prst="rect">
            <a:avLst/>
          </a:prstGeom>
        </p:spPr>
      </p:pic>
    </p:spTree>
    <p:extLst>
      <p:ext uri="{BB962C8B-B14F-4D97-AF65-F5344CB8AC3E}">
        <p14:creationId xmlns:p14="http://schemas.microsoft.com/office/powerpoint/2010/main" val="2731765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4" name="Picture 3">
            <a:extLst>
              <a:ext uri="{FF2B5EF4-FFF2-40B4-BE49-F238E27FC236}">
                <a16:creationId xmlns:a16="http://schemas.microsoft.com/office/drawing/2014/main" xmlns="" id="{37F8E18A-6E27-C98F-BFBE-EEF6CBD63B2F}"/>
              </a:ext>
            </a:extLst>
          </p:cNvPr>
          <p:cNvPicPr>
            <a:picLocks noChangeAspect="1"/>
          </p:cNvPicPr>
          <p:nvPr/>
        </p:nvPicPr>
        <p:blipFill>
          <a:blip r:embed="rId3"/>
          <a:stretch>
            <a:fillRect/>
          </a:stretch>
        </p:blipFill>
        <p:spPr>
          <a:xfrm>
            <a:off x="257176" y="192880"/>
            <a:ext cx="8651080" cy="4722019"/>
          </a:xfrm>
          <a:prstGeom prst="rect">
            <a:avLst/>
          </a:prstGeom>
        </p:spPr>
      </p:pic>
    </p:spTree>
    <p:extLst>
      <p:ext uri="{BB962C8B-B14F-4D97-AF65-F5344CB8AC3E}">
        <p14:creationId xmlns:p14="http://schemas.microsoft.com/office/powerpoint/2010/main" val="3741154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4" name="Picture 3">
            <a:extLst>
              <a:ext uri="{FF2B5EF4-FFF2-40B4-BE49-F238E27FC236}">
                <a16:creationId xmlns:a16="http://schemas.microsoft.com/office/drawing/2014/main" xmlns="" id="{E7D8D9A7-AAB4-B5B0-C49F-51A780F78212}"/>
              </a:ext>
            </a:extLst>
          </p:cNvPr>
          <p:cNvPicPr>
            <a:picLocks noChangeAspect="1"/>
          </p:cNvPicPr>
          <p:nvPr/>
        </p:nvPicPr>
        <p:blipFill>
          <a:blip r:embed="rId3"/>
          <a:stretch>
            <a:fillRect/>
          </a:stretch>
        </p:blipFill>
        <p:spPr>
          <a:xfrm>
            <a:off x="218633" y="149830"/>
            <a:ext cx="8706733" cy="4843839"/>
          </a:xfrm>
          <a:prstGeom prst="rect">
            <a:avLst/>
          </a:prstGeom>
        </p:spPr>
      </p:pic>
    </p:spTree>
    <p:extLst>
      <p:ext uri="{BB962C8B-B14F-4D97-AF65-F5344CB8AC3E}">
        <p14:creationId xmlns:p14="http://schemas.microsoft.com/office/powerpoint/2010/main" val="2649665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 name="Picture 2">
            <a:extLst>
              <a:ext uri="{FF2B5EF4-FFF2-40B4-BE49-F238E27FC236}">
                <a16:creationId xmlns:a16="http://schemas.microsoft.com/office/drawing/2014/main" xmlns="" id="{7DD5F98A-5550-1804-A7AF-741941D19D1B}"/>
              </a:ext>
            </a:extLst>
          </p:cNvPr>
          <p:cNvPicPr>
            <a:picLocks noChangeAspect="1"/>
          </p:cNvPicPr>
          <p:nvPr/>
        </p:nvPicPr>
        <p:blipFill>
          <a:blip r:embed="rId3"/>
          <a:stretch>
            <a:fillRect/>
          </a:stretch>
        </p:blipFill>
        <p:spPr>
          <a:xfrm>
            <a:off x="503981" y="673239"/>
            <a:ext cx="7240480" cy="4090042"/>
          </a:xfrm>
          <a:prstGeom prst="rect">
            <a:avLst/>
          </a:prstGeom>
        </p:spPr>
      </p:pic>
      <p:sp>
        <p:nvSpPr>
          <p:cNvPr id="5" name="TextBox 4">
            <a:extLst>
              <a:ext uri="{FF2B5EF4-FFF2-40B4-BE49-F238E27FC236}">
                <a16:creationId xmlns:a16="http://schemas.microsoft.com/office/drawing/2014/main" xmlns="" id="{8B8D9113-B1F4-45B5-4A2E-EFB9342BDBA3}"/>
              </a:ext>
            </a:extLst>
          </p:cNvPr>
          <p:cNvSpPr txBox="1"/>
          <p:nvPr/>
        </p:nvSpPr>
        <p:spPr>
          <a:xfrm>
            <a:off x="4046935" y="150019"/>
            <a:ext cx="6461522" cy="523220"/>
          </a:xfrm>
          <a:prstGeom prst="rect">
            <a:avLst/>
          </a:prstGeom>
          <a:noFill/>
        </p:spPr>
        <p:txBody>
          <a:bodyPr wrap="square" rtlCol="0">
            <a:spAutoFit/>
          </a:bodyPr>
          <a:lstStyle/>
          <a:p>
            <a:r>
              <a:rPr lang="en-US" sz="2800" b="1" dirty="0">
                <a:solidFill>
                  <a:schemeClr val="bg1"/>
                </a:solidFill>
              </a:rPr>
              <a:t>Machine Learning Process</a:t>
            </a:r>
          </a:p>
        </p:txBody>
      </p:sp>
    </p:spTree>
    <p:extLst>
      <p:ext uri="{BB962C8B-B14F-4D97-AF65-F5344CB8AC3E}">
        <p14:creationId xmlns:p14="http://schemas.microsoft.com/office/powerpoint/2010/main" val="3201720903"/>
      </p:ext>
    </p:extLst>
  </p:cSld>
  <p:clrMapOvr>
    <a:masterClrMapping/>
  </p:clrMapOvr>
</p:sld>
</file>

<file path=ppt/theme/theme1.xml><?xml version="1.0" encoding="utf-8"?>
<a:theme xmlns:a="http://schemas.openxmlformats.org/drawingml/2006/main"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TotalTime>
  <Words>617</Words>
  <Application>Microsoft Office PowerPoint</Application>
  <PresentationFormat>On-screen Show (16:9)</PresentationFormat>
  <Paragraphs>125</Paragraphs>
  <Slides>38</Slides>
  <Notes>34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38</vt:i4>
      </vt:variant>
    </vt:vector>
  </HeadingPairs>
  <TitlesOfParts>
    <vt:vector size="48" baseType="lpstr">
      <vt:lpstr>Arial</vt:lpstr>
      <vt:lpstr>Udemy Sans</vt:lpstr>
      <vt:lpstr>Proxima Nova Semibold</vt:lpstr>
      <vt:lpstr>Karla</vt:lpstr>
      <vt:lpstr>Söhne</vt:lpstr>
      <vt:lpstr>sfmono-regular</vt:lpstr>
      <vt:lpstr>Proxima Nova</vt:lpstr>
      <vt:lpstr>Audiowide</vt:lpstr>
      <vt:lpstr>Cyber-Futuristic AI Technology Thesis Defense by Slidesgo</vt:lpstr>
      <vt:lpstr>Slidesgo Final Pages</vt:lpstr>
      <vt:lpstr>Fundamentals of AI &amp; Machine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mayar</dc:creator>
  <cp:lastModifiedBy>mayar</cp:lastModifiedBy>
  <cp:revision>9</cp:revision>
  <dcterms:modified xsi:type="dcterms:W3CDTF">2023-10-15T16:02:00Z</dcterms:modified>
</cp:coreProperties>
</file>